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779" autoAdjust="0"/>
    <p:restoredTop sz="94660"/>
  </p:normalViewPr>
  <p:slideViewPr>
    <p:cSldViewPr snapToGrid="0">
      <p:cViewPr varScale="1">
        <p:scale>
          <a:sx n="89" d="100"/>
          <a:sy n="89" d="100"/>
        </p:scale>
        <p:origin x="9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BC6F7C7-B9CC-43FC-89C7-436516C8ACBC}" type="datetimeFigureOut">
              <a:rPr lang="en-GB" smtClean="0"/>
              <a:t>05/05/2020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EB4673-14E6-48CE-B740-F0416EB4807B}" type="slidenum">
              <a:rPr lang="en-GB" smtClean="0"/>
              <a:t>‹#›</a:t>
            </a:fld>
            <a:endParaRPr lang="en-GB"/>
          </a:p>
        </p:txBody>
      </p:sp>
    </p:spTree>
    <p:extLst>
      <p:ext uri="{BB962C8B-B14F-4D97-AF65-F5344CB8AC3E}">
        <p14:creationId xmlns:p14="http://schemas.microsoft.com/office/powerpoint/2010/main" val="151439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BC6F7C7-B9CC-43FC-89C7-436516C8ACBC}" type="datetimeFigureOut">
              <a:rPr lang="en-GB" smtClean="0"/>
              <a:t>05/05/2020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EB4673-14E6-48CE-B740-F0416EB4807B}" type="slidenum">
              <a:rPr lang="en-GB" smtClean="0"/>
              <a:t>‹#›</a:t>
            </a:fld>
            <a:endParaRPr lang="en-GB"/>
          </a:p>
        </p:txBody>
      </p:sp>
    </p:spTree>
    <p:extLst>
      <p:ext uri="{BB962C8B-B14F-4D97-AF65-F5344CB8AC3E}">
        <p14:creationId xmlns:p14="http://schemas.microsoft.com/office/powerpoint/2010/main" val="3900324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BC6F7C7-B9CC-43FC-89C7-436516C8ACBC}" type="datetimeFigureOut">
              <a:rPr lang="en-GB" smtClean="0"/>
              <a:t>05/05/2020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EB4673-14E6-48CE-B740-F0416EB4807B}" type="slidenum">
              <a:rPr lang="en-GB" smtClean="0"/>
              <a:t>‹#›</a:t>
            </a:fld>
            <a:endParaRPr lang="en-GB"/>
          </a:p>
        </p:txBody>
      </p:sp>
    </p:spTree>
    <p:extLst>
      <p:ext uri="{BB962C8B-B14F-4D97-AF65-F5344CB8AC3E}">
        <p14:creationId xmlns:p14="http://schemas.microsoft.com/office/powerpoint/2010/main" val="1332585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BC6F7C7-B9CC-43FC-89C7-436516C8ACBC}" type="datetimeFigureOut">
              <a:rPr lang="en-GB" smtClean="0"/>
              <a:t>05/05/2020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EB4673-14E6-48CE-B740-F0416EB4807B}" type="slidenum">
              <a:rPr lang="en-GB" smtClean="0"/>
              <a:t>‹#›</a:t>
            </a:fld>
            <a:endParaRPr lang="en-GB"/>
          </a:p>
        </p:txBody>
      </p:sp>
    </p:spTree>
    <p:extLst>
      <p:ext uri="{BB962C8B-B14F-4D97-AF65-F5344CB8AC3E}">
        <p14:creationId xmlns:p14="http://schemas.microsoft.com/office/powerpoint/2010/main" val="603453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C6F7C7-B9CC-43FC-89C7-436516C8ACBC}" type="datetimeFigureOut">
              <a:rPr lang="en-GB" smtClean="0"/>
              <a:t>05/05/2020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EB4673-14E6-48CE-B740-F0416EB4807B}" type="slidenum">
              <a:rPr lang="en-GB" smtClean="0"/>
              <a:t>‹#›</a:t>
            </a:fld>
            <a:endParaRPr lang="en-GB"/>
          </a:p>
        </p:txBody>
      </p:sp>
    </p:spTree>
    <p:extLst>
      <p:ext uri="{BB962C8B-B14F-4D97-AF65-F5344CB8AC3E}">
        <p14:creationId xmlns:p14="http://schemas.microsoft.com/office/powerpoint/2010/main" val="550808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BC6F7C7-B9CC-43FC-89C7-436516C8ACBC}" type="datetimeFigureOut">
              <a:rPr lang="en-GB" smtClean="0"/>
              <a:t>05/05/2020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EB4673-14E6-48CE-B740-F0416EB4807B}" type="slidenum">
              <a:rPr lang="en-GB" smtClean="0"/>
              <a:t>‹#›</a:t>
            </a:fld>
            <a:endParaRPr lang="en-GB"/>
          </a:p>
        </p:txBody>
      </p:sp>
    </p:spTree>
    <p:extLst>
      <p:ext uri="{BB962C8B-B14F-4D97-AF65-F5344CB8AC3E}">
        <p14:creationId xmlns:p14="http://schemas.microsoft.com/office/powerpoint/2010/main" val="1029535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BC6F7C7-B9CC-43FC-89C7-436516C8ACBC}" type="datetimeFigureOut">
              <a:rPr lang="en-GB" smtClean="0"/>
              <a:t>05/05/2020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5EB4673-14E6-48CE-B740-F0416EB4807B}" type="slidenum">
              <a:rPr lang="en-GB" smtClean="0"/>
              <a:t>‹#›</a:t>
            </a:fld>
            <a:endParaRPr lang="en-GB"/>
          </a:p>
        </p:txBody>
      </p:sp>
    </p:spTree>
    <p:extLst>
      <p:ext uri="{BB962C8B-B14F-4D97-AF65-F5344CB8AC3E}">
        <p14:creationId xmlns:p14="http://schemas.microsoft.com/office/powerpoint/2010/main" val="1439076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BC6F7C7-B9CC-43FC-89C7-436516C8ACBC}" type="datetimeFigureOut">
              <a:rPr lang="en-GB" smtClean="0"/>
              <a:t>05/05/2020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5EB4673-14E6-48CE-B740-F0416EB4807B}" type="slidenum">
              <a:rPr lang="en-GB" smtClean="0"/>
              <a:t>‹#›</a:t>
            </a:fld>
            <a:endParaRPr lang="en-GB"/>
          </a:p>
        </p:txBody>
      </p:sp>
    </p:spTree>
    <p:extLst>
      <p:ext uri="{BB962C8B-B14F-4D97-AF65-F5344CB8AC3E}">
        <p14:creationId xmlns:p14="http://schemas.microsoft.com/office/powerpoint/2010/main" val="2448007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C6F7C7-B9CC-43FC-89C7-436516C8ACBC}" type="datetimeFigureOut">
              <a:rPr lang="en-GB" smtClean="0"/>
              <a:t>05/05/2020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5EB4673-14E6-48CE-B740-F0416EB4807B}" type="slidenum">
              <a:rPr lang="en-GB" smtClean="0"/>
              <a:t>‹#›</a:t>
            </a:fld>
            <a:endParaRPr lang="en-GB"/>
          </a:p>
        </p:txBody>
      </p:sp>
    </p:spTree>
    <p:extLst>
      <p:ext uri="{BB962C8B-B14F-4D97-AF65-F5344CB8AC3E}">
        <p14:creationId xmlns:p14="http://schemas.microsoft.com/office/powerpoint/2010/main" val="338297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C6F7C7-B9CC-43FC-89C7-436516C8ACBC}" type="datetimeFigureOut">
              <a:rPr lang="en-GB" smtClean="0"/>
              <a:t>05/05/2020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EB4673-14E6-48CE-B740-F0416EB4807B}" type="slidenum">
              <a:rPr lang="en-GB" smtClean="0"/>
              <a:t>‹#›</a:t>
            </a:fld>
            <a:endParaRPr lang="en-GB"/>
          </a:p>
        </p:txBody>
      </p:sp>
    </p:spTree>
    <p:extLst>
      <p:ext uri="{BB962C8B-B14F-4D97-AF65-F5344CB8AC3E}">
        <p14:creationId xmlns:p14="http://schemas.microsoft.com/office/powerpoint/2010/main" val="3302170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C6F7C7-B9CC-43FC-89C7-436516C8ACBC}" type="datetimeFigureOut">
              <a:rPr lang="en-GB" smtClean="0"/>
              <a:t>05/05/2020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EB4673-14E6-48CE-B740-F0416EB4807B}" type="slidenum">
              <a:rPr lang="en-GB" smtClean="0"/>
              <a:t>‹#›</a:t>
            </a:fld>
            <a:endParaRPr lang="en-GB"/>
          </a:p>
        </p:txBody>
      </p:sp>
    </p:spTree>
    <p:extLst>
      <p:ext uri="{BB962C8B-B14F-4D97-AF65-F5344CB8AC3E}">
        <p14:creationId xmlns:p14="http://schemas.microsoft.com/office/powerpoint/2010/main" val="3824104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C6F7C7-B9CC-43FC-89C7-436516C8ACBC}" type="datetimeFigureOut">
              <a:rPr lang="en-GB" smtClean="0"/>
              <a:t>05/05/2020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EB4673-14E6-48CE-B740-F0416EB4807B}" type="slidenum">
              <a:rPr lang="en-GB" smtClean="0"/>
              <a:t>‹#›</a:t>
            </a:fld>
            <a:endParaRPr lang="en-GB"/>
          </a:p>
        </p:txBody>
      </p:sp>
    </p:spTree>
    <p:extLst>
      <p:ext uri="{BB962C8B-B14F-4D97-AF65-F5344CB8AC3E}">
        <p14:creationId xmlns:p14="http://schemas.microsoft.com/office/powerpoint/2010/main" val="1865149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gov.uk/government/publications/coronavirus-covid-19-guidance-for-people-receiving-direct-payments" TargetMode="External"/><Relationship Id="rId3" Type="http://schemas.openxmlformats.org/officeDocument/2006/relationships/hyperlink" Target="https://www.gov.uk/government/publications/wuhan-novel-coronavirus-infection-prevention-and-control/managing-shortages-in-personal-protective-equipment-ppe" TargetMode="External"/><Relationship Id="rId7" Type="http://schemas.openxmlformats.org/officeDocument/2006/relationships/hyperlink" Target="https://www.gov.uk/government/publications/covid-19-residential-care-supported-living-and-home-care-guidance/covid-19-guidance-on-home-care-provision" TargetMode="External"/><Relationship Id="rId12" Type="http://schemas.openxmlformats.org/officeDocument/2006/relationships/image" Target="../media/image2.png"/><Relationship Id="rId2" Type="http://schemas.openxmlformats.org/officeDocument/2006/relationships/hyperlink" Target="https://www.gov.uk/government/publications/wuhan-novel-coronavirus-infection-prevention-and-control/covid-19-personal-protective-equipment-ppe" TargetMode="External"/><Relationship Id="rId1" Type="http://schemas.openxmlformats.org/officeDocument/2006/relationships/slideLayout" Target="../slideLayouts/slideLayout1.xml"/><Relationship Id="rId6" Type="http://schemas.openxmlformats.org/officeDocument/2006/relationships/hyperlink" Target="https://www.wellchild.org.uk/coronavirus/direct-response/" TargetMode="External"/><Relationship Id="rId11" Type="http://schemas.openxmlformats.org/officeDocument/2006/relationships/image" Target="../media/image1.jpeg"/><Relationship Id="rId5" Type="http://schemas.openxmlformats.org/officeDocument/2006/relationships/hyperlink" Target="https://www.gov.uk/guidance/local-resilience-forums-contact-details" TargetMode="External"/><Relationship Id="rId10" Type="http://schemas.openxmlformats.org/officeDocument/2006/relationships/hyperlink" Target="https://www.gov.uk/guidance/coronavirus-covid-19-getting-tested" TargetMode="External"/><Relationship Id="rId4" Type="http://schemas.openxmlformats.org/officeDocument/2006/relationships/hyperlink" Target="https://www.gov.uk/government/publications/covid-19-personal-protective-equipment-use-for-non-aerosol-generating-procedures" TargetMode="External"/><Relationship Id="rId9" Type="http://schemas.openxmlformats.org/officeDocument/2006/relationships/hyperlink" Target="https://www.gov.uk/government/publications/wuhan-novel-coronavirus-infection-prevention-and-contro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rot="19889511">
            <a:off x="2853119" y="2590929"/>
            <a:ext cx="9365556" cy="1323439"/>
          </a:xfrm>
          <a:prstGeom prst="rect">
            <a:avLst/>
          </a:prstGeom>
          <a:noFill/>
        </p:spPr>
        <p:txBody>
          <a:bodyPr wrap="square" rtlCol="0">
            <a:spAutoFit/>
          </a:bodyPr>
          <a:lstStyle/>
          <a:p>
            <a:pPr algn="ctr"/>
            <a:r>
              <a:rPr lang="en-GB" sz="8000" dirty="0" smtClean="0">
                <a:solidFill>
                  <a:schemeClr val="bg1">
                    <a:lumMod val="75000"/>
                  </a:schemeClr>
                </a:solidFill>
              </a:rPr>
              <a:t>DO NOT CIRCULATE</a:t>
            </a:r>
            <a:endParaRPr lang="en-GB" sz="8000" dirty="0">
              <a:solidFill>
                <a:schemeClr val="bg1">
                  <a:lumMod val="75000"/>
                </a:schemeClr>
              </a:solidFill>
            </a:endParaRPr>
          </a:p>
        </p:txBody>
      </p:sp>
      <p:sp>
        <p:nvSpPr>
          <p:cNvPr id="6" name="Rectangle 3"/>
          <p:cNvSpPr>
            <a:spLocks noChangeArrowheads="1"/>
          </p:cNvSpPr>
          <p:nvPr/>
        </p:nvSpPr>
        <p:spPr bwMode="auto">
          <a:xfrm>
            <a:off x="38637" y="65811"/>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0" name="TextBox 9"/>
          <p:cNvSpPr txBox="1"/>
          <p:nvPr/>
        </p:nvSpPr>
        <p:spPr>
          <a:xfrm>
            <a:off x="5717799" y="2517482"/>
            <a:ext cx="6349705" cy="1631216"/>
          </a:xfrm>
          <a:prstGeom prst="rect">
            <a:avLst/>
          </a:prstGeom>
          <a:noFill/>
          <a:ln w="28575">
            <a:solidFill>
              <a:schemeClr val="bg1">
                <a:lumMod val="50000"/>
              </a:schemeClr>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GB" sz="1000" b="1" dirty="0" smtClean="0">
                <a:solidFill>
                  <a:schemeClr val="tx1"/>
                </a:solidFill>
                <a:latin typeface="Arial" panose="020B0604020202020204" pitchFamily="34" charset="0"/>
                <a:cs typeface="Arial" panose="020B0604020202020204" pitchFamily="34" charset="0"/>
              </a:rPr>
              <a:t>Please refer to the full Public Health England guidance on PPE</a:t>
            </a:r>
            <a:endParaRPr lang="en-GB" sz="1000" b="1" dirty="0" smtClean="0">
              <a:solidFill>
                <a:schemeClr val="tx2"/>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000" dirty="0" smtClean="0">
                <a:latin typeface="Arial" panose="020B0604020202020204" pitchFamily="34" charset="0"/>
                <a:cs typeface="Arial" panose="020B0604020202020204" pitchFamily="34" charset="0"/>
                <a:hlinkClick r:id="rId2"/>
              </a:rPr>
              <a:t>Table 2 PPE for Primary outpatient community and social care setting </a:t>
            </a:r>
            <a:r>
              <a:rPr lang="en-GB" sz="1000" dirty="0" smtClean="0">
                <a:latin typeface="Arial" panose="020B0604020202020204" pitchFamily="34" charset="0"/>
                <a:cs typeface="Arial" panose="020B0604020202020204" pitchFamily="34" charset="0"/>
              </a:rPr>
              <a:t>and </a:t>
            </a:r>
            <a:r>
              <a:rPr lang="en-GB" sz="1000" dirty="0" smtClean="0">
                <a:latin typeface="Arial" panose="020B0604020202020204" pitchFamily="34" charset="0"/>
                <a:cs typeface="Arial" panose="020B0604020202020204" pitchFamily="34" charset="0"/>
                <a:hlinkClick r:id="rId2"/>
              </a:rPr>
              <a:t>Table 4 for Additional considerations</a:t>
            </a:r>
            <a:r>
              <a:rPr lang="en-GB" sz="1000" dirty="0" smtClean="0">
                <a:latin typeface="Arial" panose="020B0604020202020204" pitchFamily="34" charset="0"/>
                <a:cs typeface="Arial" panose="020B0604020202020204" pitchFamily="34" charset="0"/>
              </a:rPr>
              <a:t>. </a:t>
            </a:r>
            <a:r>
              <a:rPr lang="en-GB" sz="1000" dirty="0">
                <a:latin typeface="Arial" panose="020B0604020202020204" pitchFamily="34" charset="0"/>
                <a:cs typeface="Arial" panose="020B0604020202020204" pitchFamily="34" charset="0"/>
              </a:rPr>
              <a:t>A</a:t>
            </a:r>
            <a:r>
              <a:rPr lang="en-GB" sz="1000" dirty="0" smtClean="0">
                <a:latin typeface="Arial" panose="020B0604020202020204" pitchFamily="34" charset="0"/>
                <a:cs typeface="Arial" panose="020B0604020202020204" pitchFamily="34" charset="0"/>
              </a:rPr>
              <a:t>lso refer to information regarding</a:t>
            </a:r>
            <a:r>
              <a:rPr lang="en-GB" sz="1000" dirty="0">
                <a:latin typeface="Arial" panose="020B0604020202020204" pitchFamily="34" charset="0"/>
                <a:cs typeface="Arial" panose="020B0604020202020204" pitchFamily="34" charset="0"/>
              </a:rPr>
              <a:t> </a:t>
            </a:r>
            <a:r>
              <a:rPr lang="en-GB" sz="1000" dirty="0" smtClean="0">
                <a:latin typeface="Arial" panose="020B0604020202020204" pitchFamily="34" charset="0"/>
                <a:cs typeface="Arial" panose="020B0604020202020204" pitchFamily="34" charset="0"/>
                <a:hlinkClick r:id="rId2"/>
              </a:rPr>
              <a:t>‘sessional use’ of PPE </a:t>
            </a:r>
            <a:r>
              <a:rPr lang="en-GB" sz="1000" dirty="0" smtClean="0">
                <a:latin typeface="Arial" panose="020B0604020202020204" pitchFamily="34" charset="0"/>
                <a:cs typeface="Arial" panose="020B0604020202020204" pitchFamily="34" charset="0"/>
              </a:rPr>
              <a:t>and </a:t>
            </a:r>
            <a:r>
              <a:rPr lang="en-GB" sz="1000" dirty="0" smtClean="0">
                <a:latin typeface="Arial" panose="020B0604020202020204" pitchFamily="34" charset="0"/>
                <a:cs typeface="Arial" panose="020B0604020202020204" pitchFamily="34" charset="0"/>
                <a:hlinkClick r:id="rId3"/>
              </a:rPr>
              <a:t>use in acute shortages.</a:t>
            </a:r>
            <a:endParaRPr lang="en-GB" sz="10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000" dirty="0" smtClean="0">
                <a:latin typeface="Arial" panose="020B0604020202020204" pitchFamily="34" charset="0"/>
                <a:cs typeface="Arial" panose="020B0604020202020204" pitchFamily="34" charset="0"/>
              </a:rPr>
              <a:t>Employers should offer further advice in order to ensure adequate breaks from PPE are possible, which should be with specific patient circumstances in mind.</a:t>
            </a:r>
          </a:p>
          <a:p>
            <a:pPr marL="171450" indent="-171450">
              <a:buFont typeface="Arial" panose="020B0604020202020204" pitchFamily="34" charset="0"/>
              <a:buChar char="•"/>
            </a:pPr>
            <a:r>
              <a:rPr lang="en-GB" sz="1000" dirty="0" smtClean="0">
                <a:latin typeface="Arial" panose="020B0604020202020204" pitchFamily="34" charset="0"/>
                <a:cs typeface="Arial" panose="020B0604020202020204" pitchFamily="34" charset="0"/>
              </a:rPr>
              <a:t>It would be reasonable for the parent and family of the child to deliver care without such strict adherence to these guidelines, in which circumstances the emphasis should be placed on protecting the patient from infection as much as protecting the care giver. </a:t>
            </a:r>
          </a:p>
          <a:p>
            <a:pPr marL="171450" indent="-171450">
              <a:buFont typeface="Arial" panose="020B0604020202020204" pitchFamily="34" charset="0"/>
              <a:buChar char="•"/>
            </a:pPr>
            <a:r>
              <a:rPr lang="en-GB" sz="1000" dirty="0" smtClean="0">
                <a:latin typeface="Arial" panose="020B0604020202020204" pitchFamily="34" charset="0"/>
                <a:cs typeface="Arial" panose="020B0604020202020204" pitchFamily="34" charset="0"/>
              </a:rPr>
              <a:t>Good hand hygiene and the correct donning and doffing procedures for PPE are essential in order for these measures to provide protection for both patient and care giver. </a:t>
            </a:r>
          </a:p>
        </p:txBody>
      </p:sp>
      <p:sp>
        <p:nvSpPr>
          <p:cNvPr id="11" name="Rectangle 10"/>
          <p:cNvSpPr/>
          <p:nvPr/>
        </p:nvSpPr>
        <p:spPr>
          <a:xfrm>
            <a:off x="5717799" y="523511"/>
            <a:ext cx="6349705" cy="1938992"/>
          </a:xfrm>
          <a:prstGeom prst="rect">
            <a:avLst/>
          </a:prstGeom>
          <a:noFill/>
          <a:ln w="28575">
            <a:solidFill>
              <a:schemeClr val="bg1">
                <a:lumMod val="50000"/>
              </a:schemeClr>
            </a:solidFill>
          </a:ln>
        </p:spPr>
        <p:style>
          <a:lnRef idx="2">
            <a:schemeClr val="accent5"/>
          </a:lnRef>
          <a:fillRef idx="1">
            <a:schemeClr val="lt1"/>
          </a:fillRef>
          <a:effectRef idx="0">
            <a:schemeClr val="accent5"/>
          </a:effectRef>
          <a:fontRef idx="minor">
            <a:schemeClr val="dk1"/>
          </a:fontRef>
        </p:style>
        <p:txBody>
          <a:bodyPr wrap="square">
            <a:spAutoFit/>
          </a:bodyPr>
          <a:lstStyle/>
          <a:p>
            <a:pPr algn="ctr"/>
            <a:r>
              <a:rPr lang="en-GB" sz="1000" b="1" dirty="0" smtClean="0">
                <a:solidFill>
                  <a:schemeClr val="tx1"/>
                </a:solidFill>
                <a:latin typeface="Arial" panose="020B0604020202020204" pitchFamily="34" charset="0"/>
                <a:cs typeface="Arial" panose="020B0604020202020204" pitchFamily="34" charset="0"/>
              </a:rPr>
              <a:t>Aerosol generating procedures (AGP) in relation to LTV are as follows:</a:t>
            </a:r>
          </a:p>
          <a:p>
            <a:pPr marL="171450" indent="-171450" fontAlgn="ctr">
              <a:buFont typeface="Arial" panose="020B0604020202020204" pitchFamily="34" charset="0"/>
              <a:buChar char="•"/>
            </a:pPr>
            <a:r>
              <a:rPr lang="en-GB" sz="1000" dirty="0" smtClean="0">
                <a:latin typeface="Arial" panose="020B0604020202020204" pitchFamily="34" charset="0"/>
                <a:cs typeface="Arial" panose="020B0604020202020204" pitchFamily="34" charset="0"/>
              </a:rPr>
              <a:t>Open </a:t>
            </a:r>
            <a:r>
              <a:rPr lang="en-GB" sz="1000" dirty="0">
                <a:latin typeface="Arial" panose="020B0604020202020204" pitchFamily="34" charset="0"/>
                <a:cs typeface="Arial" panose="020B0604020202020204" pitchFamily="34" charset="0"/>
              </a:rPr>
              <a:t>suction</a:t>
            </a:r>
          </a:p>
          <a:p>
            <a:pPr marL="171450" indent="-171450" fontAlgn="ctr">
              <a:buFont typeface="Arial" panose="020B0604020202020204" pitchFamily="34" charset="0"/>
              <a:buChar char="•"/>
            </a:pPr>
            <a:r>
              <a:rPr lang="en-GB" sz="1000" dirty="0">
                <a:latin typeface="Arial" panose="020B0604020202020204" pitchFamily="34" charset="0"/>
                <a:cs typeface="Arial" panose="020B0604020202020204" pitchFamily="34" charset="0"/>
              </a:rPr>
              <a:t>Tracheostomy removal or insertion</a:t>
            </a:r>
          </a:p>
          <a:p>
            <a:pPr marL="171450" indent="-171450" fontAlgn="ctr">
              <a:buFont typeface="Arial" panose="020B0604020202020204" pitchFamily="34" charset="0"/>
              <a:buChar char="•"/>
            </a:pPr>
            <a:r>
              <a:rPr lang="en-GB" sz="1000" dirty="0">
                <a:latin typeface="Arial" panose="020B0604020202020204" pitchFamily="34" charset="0"/>
                <a:cs typeface="Arial" panose="020B0604020202020204" pitchFamily="34" charset="0"/>
              </a:rPr>
              <a:t>Single limb ventilation via tracheostomy or NIV with unfiltered exhalation port (this is the majority of LTV children in the community</a:t>
            </a:r>
            <a:r>
              <a:rPr lang="en-GB" sz="1000" dirty="0" smtClean="0">
                <a:latin typeface="Arial" panose="020B0604020202020204" pitchFamily="34" charset="0"/>
                <a:cs typeface="Arial" panose="020B0604020202020204" pitchFamily="34" charset="0"/>
              </a:rPr>
              <a:t>)</a:t>
            </a:r>
            <a:endParaRPr lang="en-GB" sz="1000" dirty="0">
              <a:latin typeface="Arial" panose="020B0604020202020204" pitchFamily="34" charset="0"/>
              <a:cs typeface="Arial" panose="020B0604020202020204" pitchFamily="34" charset="0"/>
            </a:endParaRPr>
          </a:p>
          <a:p>
            <a:pPr marL="171450" indent="-171450" fontAlgn="ctr">
              <a:buFont typeface="Arial" panose="020B0604020202020204" pitchFamily="34" charset="0"/>
              <a:buChar char="•"/>
            </a:pPr>
            <a:r>
              <a:rPr lang="en-GB" sz="1000" dirty="0">
                <a:latin typeface="Arial" panose="020B0604020202020204" pitchFamily="34" charset="0"/>
                <a:cs typeface="Arial" panose="020B0604020202020204" pitchFamily="34" charset="0"/>
              </a:rPr>
              <a:t>Tape changes</a:t>
            </a:r>
          </a:p>
          <a:p>
            <a:pPr marL="171450" indent="-171450" fontAlgn="ctr">
              <a:buFont typeface="Arial" panose="020B0604020202020204" pitchFamily="34" charset="0"/>
              <a:buChar char="•"/>
            </a:pPr>
            <a:r>
              <a:rPr lang="en-GB" sz="1000" dirty="0">
                <a:latin typeface="Arial" panose="020B0604020202020204" pitchFamily="34" charset="0"/>
                <a:cs typeface="Arial" panose="020B0604020202020204" pitchFamily="34" charset="0"/>
              </a:rPr>
              <a:t>Inner tube changes</a:t>
            </a:r>
          </a:p>
          <a:p>
            <a:pPr marL="171450" indent="-171450" fontAlgn="ctr">
              <a:buFont typeface="Arial" panose="020B0604020202020204" pitchFamily="34" charset="0"/>
              <a:buChar char="•"/>
            </a:pPr>
            <a:r>
              <a:rPr lang="en-GB" sz="1000" dirty="0">
                <a:latin typeface="Arial" panose="020B0604020202020204" pitchFamily="34" charset="0"/>
                <a:cs typeface="Arial" panose="020B0604020202020204" pitchFamily="34" charset="0"/>
              </a:rPr>
              <a:t>Cuff deflation/inflation</a:t>
            </a:r>
          </a:p>
          <a:p>
            <a:pPr marL="171450" indent="-171450" fontAlgn="ctr">
              <a:buFont typeface="Arial" panose="020B0604020202020204" pitchFamily="34" charset="0"/>
              <a:buChar char="•"/>
            </a:pPr>
            <a:r>
              <a:rPr lang="en-GB" sz="1000" dirty="0">
                <a:latin typeface="Arial" panose="020B0604020202020204" pitchFamily="34" charset="0"/>
                <a:cs typeface="Arial" panose="020B0604020202020204" pitchFamily="34" charset="0"/>
              </a:rPr>
              <a:t>Filter changes</a:t>
            </a:r>
          </a:p>
          <a:p>
            <a:pPr marL="171450" indent="-171450" fontAlgn="ctr">
              <a:buFont typeface="Arial" panose="020B0604020202020204" pitchFamily="34" charset="0"/>
              <a:buChar char="•"/>
            </a:pPr>
            <a:r>
              <a:rPr lang="en-GB" sz="1000" dirty="0">
                <a:latin typeface="Arial" panose="020B0604020202020204" pitchFamily="34" charset="0"/>
                <a:cs typeface="Arial" panose="020B0604020202020204" pitchFamily="34" charset="0"/>
              </a:rPr>
              <a:t>Circuit </a:t>
            </a:r>
            <a:r>
              <a:rPr lang="en-GB" sz="1000" dirty="0" smtClean="0">
                <a:latin typeface="Arial" panose="020B0604020202020204" pitchFamily="34" charset="0"/>
                <a:cs typeface="Arial" panose="020B0604020202020204" pitchFamily="34" charset="0"/>
              </a:rPr>
              <a:t>changes</a:t>
            </a:r>
          </a:p>
          <a:p>
            <a:r>
              <a:rPr lang="en-GB" sz="1000" dirty="0" smtClean="0">
                <a:latin typeface="Arial" panose="020B0604020202020204" pitchFamily="34" charset="0"/>
                <a:cs typeface="Arial" panose="020B0604020202020204" pitchFamily="34" charset="0"/>
              </a:rPr>
              <a:t>All unnecessary personnel should leave the immediate environment during such procedures to reduce the risk and the amount of Personal Protective Equipment (PPE) used</a:t>
            </a:r>
            <a:endParaRPr lang="en-GB" sz="1000" dirty="0">
              <a:latin typeface="Arial" panose="020B0604020202020204" pitchFamily="34" charset="0"/>
              <a:cs typeface="Arial" panose="020B0604020202020204" pitchFamily="34" charset="0"/>
            </a:endParaRPr>
          </a:p>
        </p:txBody>
      </p:sp>
      <p:sp>
        <p:nvSpPr>
          <p:cNvPr id="12" name="TextBox 11"/>
          <p:cNvSpPr txBox="1"/>
          <p:nvPr/>
        </p:nvSpPr>
        <p:spPr>
          <a:xfrm>
            <a:off x="1068946" y="97092"/>
            <a:ext cx="9659155" cy="307777"/>
          </a:xfrm>
          <a:prstGeom prst="rect">
            <a:avLst/>
          </a:prstGeom>
          <a:noFill/>
        </p:spPr>
        <p:txBody>
          <a:bodyPr wrap="square" rtlCol="0">
            <a:spAutoFit/>
          </a:bodyPr>
          <a:lstStyle/>
          <a:p>
            <a:pPr algn="ctr"/>
            <a:r>
              <a:rPr lang="en-GB" sz="1400" b="1" dirty="0" smtClean="0">
                <a:solidFill>
                  <a:srgbClr val="005EB8"/>
                </a:solidFill>
                <a:latin typeface="Arial" panose="020B0604020202020204" pitchFamily="34" charset="0"/>
                <a:cs typeface="Arial" panose="020B0604020202020204" pitchFamily="34" charset="0"/>
              </a:rPr>
              <a:t>PPE for employed carers of children receiving Long Term Ventilation </a:t>
            </a:r>
            <a:r>
              <a:rPr lang="en-GB" sz="1400" b="1" dirty="0">
                <a:solidFill>
                  <a:srgbClr val="005EB8"/>
                </a:solidFill>
                <a:latin typeface="Arial" panose="020B0604020202020204" pitchFamily="34" charset="0"/>
                <a:cs typeface="Arial" panose="020B0604020202020204" pitchFamily="34" charset="0"/>
              </a:rPr>
              <a:t>d</a:t>
            </a:r>
            <a:r>
              <a:rPr lang="en-GB" sz="1400" b="1" dirty="0" smtClean="0">
                <a:solidFill>
                  <a:srgbClr val="005EB8"/>
                </a:solidFill>
                <a:latin typeface="Arial" panose="020B0604020202020204" pitchFamily="34" charset="0"/>
                <a:cs typeface="Arial" panose="020B0604020202020204" pitchFamily="34" charset="0"/>
              </a:rPr>
              <a:t>uring Covid</a:t>
            </a:r>
            <a:r>
              <a:rPr lang="en-GB" sz="1400" b="1" dirty="0">
                <a:solidFill>
                  <a:srgbClr val="005EB8"/>
                </a:solidFill>
                <a:latin typeface="Arial" panose="020B0604020202020204" pitchFamily="34" charset="0"/>
                <a:cs typeface="Arial" panose="020B0604020202020204" pitchFamily="34" charset="0"/>
              </a:rPr>
              <a:t>-</a:t>
            </a:r>
            <a:r>
              <a:rPr lang="en-GB" sz="1400" b="1" dirty="0" smtClean="0">
                <a:solidFill>
                  <a:srgbClr val="005EB8"/>
                </a:solidFill>
                <a:latin typeface="Arial" panose="020B0604020202020204" pitchFamily="34" charset="0"/>
                <a:cs typeface="Arial" panose="020B0604020202020204" pitchFamily="34" charset="0"/>
              </a:rPr>
              <a:t>19 sustained transmission</a:t>
            </a:r>
            <a:endParaRPr lang="en-GB" sz="1400" b="1" dirty="0">
              <a:solidFill>
                <a:srgbClr val="005EB8"/>
              </a:solidFill>
              <a:latin typeface="Arial" panose="020B0604020202020204" pitchFamily="34" charset="0"/>
              <a:cs typeface="Arial" panose="020B0604020202020204" pitchFamily="34" charset="0"/>
            </a:endParaRPr>
          </a:p>
        </p:txBody>
      </p:sp>
      <p:sp>
        <p:nvSpPr>
          <p:cNvPr id="39" name="TextBox 38"/>
          <p:cNvSpPr txBox="1"/>
          <p:nvPr/>
        </p:nvSpPr>
        <p:spPr>
          <a:xfrm>
            <a:off x="5717799" y="4203676"/>
            <a:ext cx="6349705" cy="2554545"/>
          </a:xfrm>
          <a:prstGeom prst="rect">
            <a:avLst/>
          </a:prstGeom>
          <a:noFill/>
          <a:ln w="28575">
            <a:solidFill>
              <a:schemeClr val="bg1">
                <a:lumMod val="50000"/>
              </a:schemeClr>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GB" sz="1000" b="1" dirty="0" smtClean="0">
                <a:solidFill>
                  <a:schemeClr val="tx1"/>
                </a:solidFill>
                <a:latin typeface="Arial" panose="020B0604020202020204" pitchFamily="34" charset="0"/>
                <a:cs typeface="Arial" panose="020B0604020202020204" pitchFamily="34" charset="0"/>
              </a:rPr>
              <a:t>Access </a:t>
            </a:r>
            <a:r>
              <a:rPr lang="en-GB" sz="1000" b="1" dirty="0">
                <a:solidFill>
                  <a:schemeClr val="tx1"/>
                </a:solidFill>
                <a:latin typeface="Arial" panose="020B0604020202020204" pitchFamily="34" charset="0"/>
                <a:cs typeface="Arial" panose="020B0604020202020204" pitchFamily="34" charset="0"/>
              </a:rPr>
              <a:t>to PPE </a:t>
            </a:r>
            <a:r>
              <a:rPr lang="en-GB" sz="1000" b="1" dirty="0" smtClean="0">
                <a:solidFill>
                  <a:schemeClr val="tx1"/>
                </a:solidFill>
                <a:latin typeface="Arial" panose="020B0604020202020204" pitchFamily="34" charset="0"/>
                <a:cs typeface="Arial" panose="020B0604020202020204" pitchFamily="34" charset="0"/>
              </a:rPr>
              <a:t>Equipment and waste – the same applies for Personal Health Budgets (PHB)</a:t>
            </a:r>
          </a:p>
          <a:p>
            <a:pPr marL="171450" indent="-171450">
              <a:buFont typeface="Arial" panose="020B0604020202020204" pitchFamily="34" charset="0"/>
              <a:buChar char="•"/>
            </a:pPr>
            <a:r>
              <a:rPr lang="en-GB" sz="1000" dirty="0" smtClean="0">
                <a:latin typeface="Arial" panose="020B0604020202020204" pitchFamily="34" charset="0"/>
                <a:cs typeface="Arial" panose="020B0604020202020204" pitchFamily="34" charset="0"/>
              </a:rPr>
              <a:t>The carer’s employer is </a:t>
            </a:r>
            <a:r>
              <a:rPr lang="en-GB" sz="1000" dirty="0">
                <a:latin typeface="Arial" panose="020B0604020202020204" pitchFamily="34" charset="0"/>
                <a:cs typeface="Arial" panose="020B0604020202020204" pitchFamily="34" charset="0"/>
              </a:rPr>
              <a:t>responsible for ensuring they have sufficient supplies </a:t>
            </a:r>
            <a:r>
              <a:rPr lang="en-GB" sz="1000" dirty="0" smtClean="0">
                <a:latin typeface="Arial" panose="020B0604020202020204" pitchFamily="34" charset="0"/>
                <a:cs typeface="Arial" panose="020B0604020202020204" pitchFamily="34" charset="0"/>
              </a:rPr>
              <a:t>of PPE </a:t>
            </a:r>
            <a:r>
              <a:rPr lang="en-GB" sz="1000" dirty="0">
                <a:latin typeface="Arial" panose="020B0604020202020204" pitchFamily="34" charset="0"/>
                <a:cs typeface="Arial" panose="020B0604020202020204" pitchFamily="34" charset="0"/>
              </a:rPr>
              <a:t>and have adequate </a:t>
            </a:r>
            <a:r>
              <a:rPr lang="en-GB" sz="1000" dirty="0">
                <a:latin typeface="Arial" panose="020B0604020202020204" pitchFamily="34" charset="0"/>
                <a:cs typeface="Arial" panose="020B0604020202020204" pitchFamily="34" charset="0"/>
                <a:hlinkClick r:id="rId4"/>
              </a:rPr>
              <a:t>training regarding the donning and doffing of </a:t>
            </a:r>
            <a:r>
              <a:rPr lang="en-GB" sz="1000" dirty="0" smtClean="0">
                <a:latin typeface="Arial" panose="020B0604020202020204" pitchFamily="34" charset="0"/>
                <a:cs typeface="Arial" panose="020B0604020202020204" pitchFamily="34" charset="0"/>
                <a:hlinkClick r:id="rId4"/>
              </a:rPr>
              <a:t>PPE</a:t>
            </a:r>
            <a:r>
              <a:rPr lang="en-GB" sz="1000" dirty="0" smtClean="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New PPE must be used for each episode of care. Some PPE might be reused as </a:t>
            </a:r>
            <a:r>
              <a:rPr lang="en-GB" sz="1000" dirty="0" smtClean="0">
                <a:latin typeface="Arial" panose="020B0604020202020204" pitchFamily="34" charset="0"/>
                <a:cs typeface="Arial" panose="020B0604020202020204" pitchFamily="34" charset="0"/>
              </a:rPr>
              <a:t>per </a:t>
            </a:r>
            <a:r>
              <a:rPr lang="en-GB" sz="1000" dirty="0" smtClean="0">
                <a:latin typeface="Arial" panose="020B0604020202020204" pitchFamily="34" charset="0"/>
                <a:cs typeface="Arial" panose="020B0604020202020204" pitchFamily="34" charset="0"/>
                <a:hlinkClick r:id="rId3"/>
              </a:rPr>
              <a:t>Considerations </a:t>
            </a:r>
            <a:r>
              <a:rPr lang="en-GB" sz="1000" dirty="0">
                <a:latin typeface="Arial" panose="020B0604020202020204" pitchFamily="34" charset="0"/>
                <a:cs typeface="Arial" panose="020B0604020202020204" pitchFamily="34" charset="0"/>
                <a:hlinkClick r:id="rId3"/>
              </a:rPr>
              <a:t>for acute personal protective equipment (PPE) shortages</a:t>
            </a:r>
            <a:endParaRPr lang="en-GB" sz="10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000" dirty="0" smtClean="0">
                <a:latin typeface="Arial" panose="020B0604020202020204" pitchFamily="34" charset="0"/>
                <a:cs typeface="Arial" panose="020B0604020202020204" pitchFamily="34" charset="0"/>
              </a:rPr>
              <a:t>Order </a:t>
            </a:r>
            <a:r>
              <a:rPr lang="en-GB" sz="1000" dirty="0">
                <a:latin typeface="Arial" panose="020B0604020202020204" pitchFamily="34" charset="0"/>
                <a:cs typeface="Arial" panose="020B0604020202020204" pitchFamily="34" charset="0"/>
              </a:rPr>
              <a:t>PPE through your BAU supply chains (such as ordering from NHS Supply Chain, or your usual wholesaler or distributor). If you have followed your BAU processes to access PPE stock and are still unable to acquire PPE stock contact the National Supply Disruption Response (NSDR) via the 24/7 helpline: 0800 915 9964. If you still cannot access PPE stock in </a:t>
            </a:r>
            <a:r>
              <a:rPr lang="en-GB" sz="1000" dirty="0" smtClean="0">
                <a:latin typeface="Arial" panose="020B0604020202020204" pitchFamily="34" charset="0"/>
                <a:cs typeface="Arial" panose="020B0604020202020204" pitchFamily="34" charset="0"/>
              </a:rPr>
              <a:t>time, contact </a:t>
            </a:r>
            <a:r>
              <a:rPr lang="en-GB" sz="1000" dirty="0">
                <a:latin typeface="Arial" panose="020B0604020202020204" pitchFamily="34" charset="0"/>
                <a:cs typeface="Arial" panose="020B0604020202020204" pitchFamily="34" charset="0"/>
              </a:rPr>
              <a:t>your </a:t>
            </a:r>
            <a:r>
              <a:rPr lang="en-GB" sz="1000" dirty="0" smtClean="0">
                <a:latin typeface="Arial" panose="020B0604020202020204" pitchFamily="34" charset="0"/>
                <a:cs typeface="Arial" panose="020B0604020202020204" pitchFamily="34" charset="0"/>
                <a:hlinkClick r:id="rId5"/>
              </a:rPr>
              <a:t>Local Resilience Forum</a:t>
            </a:r>
            <a:r>
              <a:rPr lang="en-GB" sz="1000" dirty="0" smtClean="0">
                <a:latin typeface="Arial" panose="020B0604020202020204" pitchFamily="34" charset="0"/>
                <a:cs typeface="Arial" panose="020B0604020202020204" pitchFamily="34" charset="0"/>
              </a:rPr>
              <a:t>. Keep an eye for the new online portal which is in pilot phase </a:t>
            </a:r>
            <a:r>
              <a:rPr lang="en-GB" sz="1000" dirty="0">
                <a:latin typeface="Arial" panose="020B0604020202020204" pitchFamily="34" charset="0"/>
                <a:cs typeface="Arial" panose="020B0604020202020204" pitchFamily="34" charset="0"/>
              </a:rPr>
              <a:t>and will </a:t>
            </a:r>
            <a:r>
              <a:rPr lang="en-GB" sz="1000" dirty="0" smtClean="0">
                <a:latin typeface="Arial" panose="020B0604020202020204" pitchFamily="34" charset="0"/>
                <a:cs typeface="Arial" panose="020B0604020202020204" pitchFamily="34" charset="0"/>
              </a:rPr>
              <a:t>allow to </a:t>
            </a:r>
            <a:r>
              <a:rPr lang="en-GB" sz="1000" dirty="0">
                <a:latin typeface="Arial" panose="020B0604020202020204" pitchFamily="34" charset="0"/>
                <a:cs typeface="Arial" panose="020B0604020202020204" pitchFamily="34" charset="0"/>
              </a:rPr>
              <a:t>order from a central </a:t>
            </a:r>
            <a:r>
              <a:rPr lang="en-GB" sz="1000" dirty="0" smtClean="0">
                <a:latin typeface="Arial" panose="020B0604020202020204" pitchFamily="34" charset="0"/>
                <a:cs typeface="Arial" panose="020B0604020202020204" pitchFamily="34" charset="0"/>
              </a:rPr>
              <a:t>inventory. Families on PHBs can access the </a:t>
            </a:r>
            <a:r>
              <a:rPr lang="en-GB" sz="1000" dirty="0" smtClean="0">
                <a:latin typeface="Arial" panose="020B0604020202020204" pitchFamily="34" charset="0"/>
                <a:cs typeface="Arial" panose="020B0604020202020204" pitchFamily="34" charset="0"/>
                <a:hlinkClick r:id="rId6"/>
              </a:rPr>
              <a:t>Well Child’s </a:t>
            </a:r>
            <a:r>
              <a:rPr lang="en-GB" sz="1000" dirty="0">
                <a:hlinkClick r:id="rId6"/>
              </a:rPr>
              <a:t>COVID-19 Direct Response </a:t>
            </a:r>
            <a:r>
              <a:rPr lang="en-GB" sz="1000" dirty="0" smtClean="0">
                <a:hlinkClick r:id="rId6"/>
              </a:rPr>
              <a:t>Service</a:t>
            </a:r>
            <a:r>
              <a:rPr lang="en-GB" sz="1000" dirty="0" smtClean="0"/>
              <a:t>.</a:t>
            </a:r>
            <a:endParaRPr lang="en-GB" sz="10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000" dirty="0" smtClean="0">
                <a:latin typeface="Arial" panose="020B0604020202020204" pitchFamily="34" charset="0"/>
                <a:cs typeface="Arial" panose="020B0604020202020204" pitchFamily="34" charset="0"/>
                <a:hlinkClick r:id="rId7"/>
              </a:rPr>
              <a:t>For possible/confirmed cases</a:t>
            </a:r>
            <a:r>
              <a:rPr lang="en-GB" sz="1000" dirty="0" smtClean="0">
                <a:latin typeface="Arial" panose="020B0604020202020204" pitchFamily="34" charset="0"/>
                <a:cs typeface="Arial" panose="020B0604020202020204" pitchFamily="34" charset="0"/>
              </a:rPr>
              <a:t>, store used PPE </a:t>
            </a:r>
            <a:r>
              <a:rPr lang="en-GB" sz="1000" dirty="0">
                <a:latin typeface="Arial" panose="020B0604020202020204" pitchFamily="34" charset="0"/>
                <a:cs typeface="Arial" panose="020B0604020202020204" pitchFamily="34" charset="0"/>
              </a:rPr>
              <a:t>securely within disposable rubbish </a:t>
            </a:r>
            <a:r>
              <a:rPr lang="en-GB" sz="1000" dirty="0" smtClean="0">
                <a:latin typeface="Arial" panose="020B0604020202020204" pitchFamily="34" charset="0"/>
                <a:cs typeface="Arial" panose="020B0604020202020204" pitchFamily="34" charset="0"/>
              </a:rPr>
              <a:t>bags. These should </a:t>
            </a:r>
            <a:r>
              <a:rPr lang="en-GB" sz="1000" dirty="0">
                <a:latin typeface="Arial" panose="020B0604020202020204" pitchFamily="34" charset="0"/>
                <a:cs typeface="Arial" panose="020B0604020202020204" pitchFamily="34" charset="0"/>
              </a:rPr>
              <a:t>be placed into another bag, tied securely and kept separate from other waste within the room. This should be put aside for at least 72 hours before being put in the usual household waste </a:t>
            </a:r>
            <a:r>
              <a:rPr lang="en-GB" sz="1000" dirty="0" smtClean="0">
                <a:latin typeface="Arial" panose="020B0604020202020204" pitchFamily="34" charset="0"/>
                <a:cs typeface="Arial" panose="020B0604020202020204" pitchFamily="34" charset="0"/>
              </a:rPr>
              <a:t>bin</a:t>
            </a:r>
          </a:p>
          <a:p>
            <a:pPr marL="171450" indent="-171450">
              <a:buFont typeface="Arial" panose="020B0604020202020204" pitchFamily="34" charset="0"/>
              <a:buChar char="•"/>
            </a:pPr>
            <a:r>
              <a:rPr lang="en-GB" sz="1000" dirty="0" smtClean="0">
                <a:latin typeface="Arial" panose="020B0604020202020204" pitchFamily="34" charset="0"/>
                <a:cs typeface="Arial" panose="020B0604020202020204" pitchFamily="34" charset="0"/>
              </a:rPr>
              <a:t>For more information on Personal Health </a:t>
            </a:r>
            <a:r>
              <a:rPr lang="en-GB" sz="1000" dirty="0">
                <a:latin typeface="Arial" panose="020B0604020202020204" pitchFamily="34" charset="0"/>
                <a:cs typeface="Arial" panose="020B0604020202020204" pitchFamily="34" charset="0"/>
              </a:rPr>
              <a:t>Budgets access </a:t>
            </a:r>
            <a:r>
              <a:rPr lang="en-GB" sz="1000" dirty="0" smtClean="0">
                <a:latin typeface="Arial" panose="020B0604020202020204" pitchFamily="34" charset="0"/>
                <a:cs typeface="Arial" panose="020B0604020202020204" pitchFamily="34" charset="0"/>
              </a:rPr>
              <a:t>the </a:t>
            </a:r>
            <a:r>
              <a:rPr lang="en-GB" sz="1000" dirty="0" smtClean="0">
                <a:latin typeface="Arial" panose="020B0604020202020204" pitchFamily="34" charset="0"/>
                <a:cs typeface="Arial" panose="020B0604020202020204" pitchFamily="34" charset="0"/>
                <a:hlinkClick r:id="rId8"/>
              </a:rPr>
              <a:t>Coronavirus </a:t>
            </a:r>
            <a:r>
              <a:rPr lang="en-GB" sz="1000" dirty="0">
                <a:latin typeface="Arial" panose="020B0604020202020204" pitchFamily="34" charset="0"/>
                <a:cs typeface="Arial" panose="020B0604020202020204" pitchFamily="34" charset="0"/>
                <a:hlinkClick r:id="rId8"/>
              </a:rPr>
              <a:t>(COVID-19): guidance for people receiving direct payments</a:t>
            </a:r>
            <a:endParaRPr lang="en-GB" sz="1000" dirty="0" smtClean="0">
              <a:latin typeface="Arial" panose="020B0604020202020204" pitchFamily="34" charset="0"/>
              <a:cs typeface="Arial" panose="020B0604020202020204" pitchFamily="34" charset="0"/>
            </a:endParaRPr>
          </a:p>
        </p:txBody>
      </p:sp>
      <p:grpSp>
        <p:nvGrpSpPr>
          <p:cNvPr id="43" name="Group 42"/>
          <p:cNvGrpSpPr/>
          <p:nvPr/>
        </p:nvGrpSpPr>
        <p:grpSpPr>
          <a:xfrm>
            <a:off x="88136" y="523011"/>
            <a:ext cx="5475537" cy="6235210"/>
            <a:chOff x="218238" y="451253"/>
            <a:chExt cx="7182650" cy="6315519"/>
          </a:xfrm>
        </p:grpSpPr>
        <p:grpSp>
          <p:nvGrpSpPr>
            <p:cNvPr id="38" name="Group 37"/>
            <p:cNvGrpSpPr/>
            <p:nvPr/>
          </p:nvGrpSpPr>
          <p:grpSpPr>
            <a:xfrm>
              <a:off x="287177" y="553250"/>
              <a:ext cx="6981228" cy="5874902"/>
              <a:chOff x="287177" y="553250"/>
              <a:chExt cx="7761823" cy="5874902"/>
            </a:xfrm>
          </p:grpSpPr>
          <p:sp>
            <p:nvSpPr>
              <p:cNvPr id="15" name="Rectangle 14"/>
              <p:cNvSpPr/>
              <p:nvPr/>
            </p:nvSpPr>
            <p:spPr>
              <a:xfrm>
                <a:off x="287178" y="553250"/>
                <a:ext cx="7746466" cy="569957"/>
              </a:xfrm>
              <a:prstGeom prst="rect">
                <a:avLst/>
              </a:prstGeom>
              <a:solidFill>
                <a:schemeClr val="bg2"/>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solidFill>
                      <a:schemeClr val="tx1"/>
                    </a:solidFill>
                    <a:latin typeface="Arial" panose="020B0604020202020204" pitchFamily="34" charset="0"/>
                    <a:cs typeface="Arial" panose="020B0604020202020204" pitchFamily="34" charset="0"/>
                  </a:rPr>
                  <a:t>Care agency together with family must RISK ASSESS prior </a:t>
                </a:r>
                <a:r>
                  <a:rPr lang="en-GB" sz="1000" b="1" dirty="0">
                    <a:solidFill>
                      <a:schemeClr val="tx1"/>
                    </a:solidFill>
                    <a:latin typeface="Arial" panose="020B0604020202020204" pitchFamily="34" charset="0"/>
                    <a:cs typeface="Arial" panose="020B0604020202020204" pitchFamily="34" charset="0"/>
                  </a:rPr>
                  <a:t>to </a:t>
                </a:r>
                <a:r>
                  <a:rPr lang="en-GB" sz="1000" b="1" dirty="0" smtClean="0">
                    <a:solidFill>
                      <a:schemeClr val="tx1"/>
                    </a:solidFill>
                    <a:latin typeface="Arial" panose="020B0604020202020204" pitchFamily="34" charset="0"/>
                    <a:cs typeface="Arial" panose="020B0604020202020204" pitchFamily="34" charset="0"/>
                  </a:rPr>
                  <a:t>the employed carer entering the home </a:t>
                </a:r>
                <a:r>
                  <a:rPr lang="en-GB" sz="1000" b="1" dirty="0">
                    <a:solidFill>
                      <a:schemeClr val="tx1"/>
                    </a:solidFill>
                    <a:latin typeface="Arial" panose="020B0604020202020204" pitchFamily="34" charset="0"/>
                    <a:cs typeface="Arial" panose="020B0604020202020204" pitchFamily="34" charset="0"/>
                  </a:rPr>
                  <a:t>either by phone or by discussion at 2 metre distance with parent/care giver</a:t>
                </a:r>
              </a:p>
            </p:txBody>
          </p:sp>
          <p:sp>
            <p:nvSpPr>
              <p:cNvPr id="16" name="Rectangle 15"/>
              <p:cNvSpPr/>
              <p:nvPr/>
            </p:nvSpPr>
            <p:spPr>
              <a:xfrm>
                <a:off x="302530" y="1383870"/>
                <a:ext cx="3829032" cy="294469"/>
              </a:xfrm>
              <a:prstGeom prst="rect">
                <a:avLst/>
              </a:prstGeom>
              <a:solidFill>
                <a:schemeClr val="accent1">
                  <a:lumMod val="20000"/>
                  <a:lumOff val="80000"/>
                </a:schemeClr>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solidFill>
                      <a:schemeClr val="tx1"/>
                    </a:solidFill>
                    <a:latin typeface="Arial" panose="020B0604020202020204" pitchFamily="34" charset="0"/>
                    <a:cs typeface="Arial" panose="020B0604020202020204" pitchFamily="34" charset="0"/>
                  </a:rPr>
                  <a:t>Not a possible COVID-19 case / confirmed negative case</a:t>
                </a:r>
                <a:endParaRPr lang="en-GB" sz="1000" b="1" dirty="0">
                  <a:solidFill>
                    <a:schemeClr val="tx1"/>
                  </a:solidFill>
                  <a:latin typeface="Arial" panose="020B0604020202020204" pitchFamily="34" charset="0"/>
                  <a:cs typeface="Arial" panose="020B0604020202020204" pitchFamily="34" charset="0"/>
                </a:endParaRPr>
              </a:p>
            </p:txBody>
          </p:sp>
          <p:sp>
            <p:nvSpPr>
              <p:cNvPr id="17" name="Rectangle 16"/>
              <p:cNvSpPr/>
              <p:nvPr/>
            </p:nvSpPr>
            <p:spPr>
              <a:xfrm>
                <a:off x="4225658" y="1383868"/>
                <a:ext cx="3823340" cy="294470"/>
              </a:xfrm>
              <a:prstGeom prst="rect">
                <a:avLst/>
              </a:prstGeom>
              <a:solidFill>
                <a:schemeClr val="accent2">
                  <a:lumMod val="20000"/>
                  <a:lumOff val="80000"/>
                </a:schemeClr>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solidFill>
                      <a:schemeClr val="tx1"/>
                    </a:solidFill>
                    <a:latin typeface="Arial" panose="020B0604020202020204" pitchFamily="34" charset="0"/>
                    <a:cs typeface="Arial" panose="020B0604020202020204" pitchFamily="34" charset="0"/>
                  </a:rPr>
                  <a:t>A possible COVID-19 case / confirmed positive case</a:t>
                </a:r>
                <a:endParaRPr lang="en-GB" sz="1000" b="1" dirty="0">
                  <a:solidFill>
                    <a:schemeClr val="tx1"/>
                  </a:solidFill>
                  <a:latin typeface="Arial" panose="020B0604020202020204" pitchFamily="34" charset="0"/>
                  <a:cs typeface="Arial" panose="020B0604020202020204" pitchFamily="34" charset="0"/>
                </a:endParaRPr>
              </a:p>
            </p:txBody>
          </p:sp>
          <p:sp>
            <p:nvSpPr>
              <p:cNvPr id="18" name="Rectangle 17"/>
              <p:cNvSpPr/>
              <p:nvPr/>
            </p:nvSpPr>
            <p:spPr>
              <a:xfrm>
                <a:off x="287177" y="2689496"/>
                <a:ext cx="3829032" cy="1319264"/>
              </a:xfrm>
              <a:prstGeom prst="rect">
                <a:avLst/>
              </a:prstGeom>
              <a:solidFill>
                <a:schemeClr val="accent1">
                  <a:lumMod val="20000"/>
                  <a:lumOff val="80000"/>
                </a:schemeClr>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solidFill>
                      <a:schemeClr val="tx1"/>
                    </a:solidFill>
                    <a:latin typeface="Arial" panose="020B0604020202020204" pitchFamily="34" charset="0"/>
                    <a:cs typeface="Arial" panose="020B0604020202020204" pitchFamily="34" charset="0"/>
                  </a:rPr>
                  <a:t>Upon entering </a:t>
                </a:r>
                <a:r>
                  <a:rPr lang="en-GB" sz="1000" b="1" dirty="0">
                    <a:solidFill>
                      <a:schemeClr val="tx1"/>
                    </a:solidFill>
                    <a:latin typeface="Arial" panose="020B0604020202020204" pitchFamily="34" charset="0"/>
                    <a:cs typeface="Arial" panose="020B0604020202020204" pitchFamily="34" charset="0"/>
                  </a:rPr>
                  <a:t>the Home (presuming the child falls in the ‘extremely vulnerable group’)</a:t>
                </a:r>
              </a:p>
              <a:p>
                <a:pPr algn="ctr"/>
                <a:endParaRPr lang="en-GB" sz="1000" dirty="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000" dirty="0">
                    <a:solidFill>
                      <a:srgbClr val="FF0000"/>
                    </a:solidFill>
                    <a:latin typeface="Arial" panose="020B0604020202020204" pitchFamily="34" charset="0"/>
                    <a:cs typeface="Arial" panose="020B0604020202020204" pitchFamily="34" charset="0"/>
                  </a:rPr>
                  <a:t>Disposable gloves</a:t>
                </a:r>
              </a:p>
              <a:p>
                <a:pPr marL="171450" indent="-171450">
                  <a:buFont typeface="Arial" panose="020B0604020202020204" pitchFamily="34" charset="0"/>
                  <a:buChar char="•"/>
                </a:pPr>
                <a:r>
                  <a:rPr lang="en-GB" sz="1000" dirty="0">
                    <a:solidFill>
                      <a:srgbClr val="FF0000"/>
                    </a:solidFill>
                    <a:latin typeface="Arial" panose="020B0604020202020204" pitchFamily="34" charset="0"/>
                    <a:cs typeface="Arial" panose="020B0604020202020204" pitchFamily="34" charset="0"/>
                  </a:rPr>
                  <a:t>Disposable plastic apron</a:t>
                </a:r>
              </a:p>
              <a:p>
                <a:pPr marL="171450" indent="-171450">
                  <a:buFont typeface="Arial" panose="020B0604020202020204" pitchFamily="34" charset="0"/>
                  <a:buChar char="•"/>
                </a:pPr>
                <a:r>
                  <a:rPr lang="en-GB" sz="1000" dirty="0">
                    <a:solidFill>
                      <a:srgbClr val="FF0000"/>
                    </a:solidFill>
                    <a:latin typeface="Arial" panose="020B0604020202020204" pitchFamily="34" charset="0"/>
                    <a:cs typeface="Arial" panose="020B0604020202020204" pitchFamily="34" charset="0"/>
                  </a:rPr>
                  <a:t>Surgical </a:t>
                </a:r>
                <a:r>
                  <a:rPr lang="en-GB" sz="1000" dirty="0" smtClean="0">
                    <a:solidFill>
                      <a:srgbClr val="FF0000"/>
                    </a:solidFill>
                    <a:latin typeface="Arial" panose="020B0604020202020204" pitchFamily="34" charset="0"/>
                    <a:cs typeface="Arial" panose="020B0604020202020204" pitchFamily="34" charset="0"/>
                  </a:rPr>
                  <a:t>mask</a:t>
                </a:r>
              </a:p>
              <a:p>
                <a:pPr algn="ctr"/>
                <a:r>
                  <a:rPr lang="en-GB" sz="800" dirty="0">
                    <a:solidFill>
                      <a:schemeClr val="tx1"/>
                    </a:solidFill>
                    <a:latin typeface="Arial" panose="020B0604020202020204" pitchFamily="34" charset="0"/>
                    <a:cs typeface="Arial" panose="020B0604020202020204" pitchFamily="34" charset="0"/>
                    <a:hlinkClick r:id="rId9"/>
                  </a:rPr>
                  <a:t>Table 2 PPE for Primary outpatient community and social care setting</a:t>
                </a:r>
                <a:endParaRPr lang="en-GB" sz="800" dirty="0">
                  <a:solidFill>
                    <a:schemeClr val="tx1"/>
                  </a:solidFill>
                  <a:latin typeface="Arial" panose="020B0604020202020204" pitchFamily="34" charset="0"/>
                  <a:cs typeface="Arial" panose="020B0604020202020204" pitchFamily="34" charset="0"/>
                </a:endParaRPr>
              </a:p>
            </p:txBody>
          </p:sp>
          <p:sp>
            <p:nvSpPr>
              <p:cNvPr id="19" name="Rectangle 18"/>
              <p:cNvSpPr/>
              <p:nvPr/>
            </p:nvSpPr>
            <p:spPr>
              <a:xfrm>
                <a:off x="4225659" y="1814650"/>
                <a:ext cx="3823341" cy="709997"/>
              </a:xfrm>
              <a:prstGeom prst="rect">
                <a:avLst/>
              </a:prstGeom>
              <a:solidFill>
                <a:schemeClr val="accent2">
                  <a:lumMod val="20000"/>
                  <a:lumOff val="80000"/>
                </a:schemeClr>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Arial" panose="020B0604020202020204" pitchFamily="34" charset="0"/>
                    <a:cs typeface="Arial" panose="020B0604020202020204" pitchFamily="34" charset="0"/>
                  </a:rPr>
                  <a:t>Liaise with care team to ensure </a:t>
                </a:r>
                <a:r>
                  <a:rPr lang="en-GB" sz="1000" b="1" dirty="0">
                    <a:solidFill>
                      <a:schemeClr val="tx1"/>
                    </a:solidFill>
                    <a:latin typeface="Arial" panose="020B0604020202020204" pitchFamily="34" charset="0"/>
                    <a:cs typeface="Arial" panose="020B0604020202020204" pitchFamily="34" charset="0"/>
                    <a:hlinkClick r:id="rId10"/>
                  </a:rPr>
                  <a:t>appropriate testing</a:t>
                </a:r>
                <a:r>
                  <a:rPr lang="en-GB" sz="1000" dirty="0">
                    <a:solidFill>
                      <a:schemeClr val="tx1"/>
                    </a:solidFill>
                    <a:latin typeface="Arial" panose="020B0604020202020204" pitchFamily="34" charset="0"/>
                    <a:cs typeface="Arial" panose="020B0604020202020204" pitchFamily="34" charset="0"/>
                  </a:rPr>
                  <a:t> and/or </a:t>
                </a:r>
                <a:r>
                  <a:rPr lang="en-GB" sz="1000" b="1" dirty="0">
                    <a:solidFill>
                      <a:schemeClr val="tx1"/>
                    </a:solidFill>
                    <a:latin typeface="Arial" panose="020B0604020202020204" pitchFamily="34" charset="0"/>
                    <a:cs typeface="Arial" panose="020B0604020202020204" pitchFamily="34" charset="0"/>
                  </a:rPr>
                  <a:t>escalation of treatment </a:t>
                </a:r>
                <a:r>
                  <a:rPr lang="en-GB" sz="1000" dirty="0">
                    <a:solidFill>
                      <a:schemeClr val="tx1"/>
                    </a:solidFill>
                    <a:latin typeface="Arial" panose="020B0604020202020204" pitchFamily="34" charset="0"/>
                    <a:cs typeface="Arial" panose="020B0604020202020204" pitchFamily="34" charset="0"/>
                  </a:rPr>
                  <a:t>is provided where appropriate.</a:t>
                </a:r>
              </a:p>
            </p:txBody>
          </p:sp>
          <p:sp>
            <p:nvSpPr>
              <p:cNvPr id="20" name="Rectangle 19"/>
              <p:cNvSpPr/>
              <p:nvPr/>
            </p:nvSpPr>
            <p:spPr>
              <a:xfrm>
                <a:off x="4225658" y="2690536"/>
                <a:ext cx="3823340" cy="1318264"/>
              </a:xfrm>
              <a:prstGeom prst="rect">
                <a:avLst/>
              </a:prstGeom>
              <a:solidFill>
                <a:schemeClr val="accent2">
                  <a:lumMod val="20000"/>
                  <a:lumOff val="80000"/>
                </a:schemeClr>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smtClean="0">
                    <a:solidFill>
                      <a:schemeClr val="tx1"/>
                    </a:solidFill>
                    <a:latin typeface="Arial" panose="020B0604020202020204" pitchFamily="34" charset="0"/>
                    <a:cs typeface="Arial" panose="020B0604020202020204" pitchFamily="34" charset="0"/>
                  </a:rPr>
                  <a:t>Upon entering </a:t>
                </a:r>
                <a:r>
                  <a:rPr lang="en-GB" sz="1000" b="1" dirty="0">
                    <a:solidFill>
                      <a:schemeClr val="tx1"/>
                    </a:solidFill>
                    <a:latin typeface="Arial" panose="020B0604020202020204" pitchFamily="34" charset="0"/>
                    <a:cs typeface="Arial" panose="020B0604020202020204" pitchFamily="34" charset="0"/>
                  </a:rPr>
                  <a:t>the Home (presuming the child falls in the ‘extremely vulnerable group’)</a:t>
                </a:r>
              </a:p>
              <a:p>
                <a:pPr algn="ctr"/>
                <a:endParaRPr lang="en-GB" sz="1000" b="1" dirty="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000" dirty="0">
                    <a:solidFill>
                      <a:srgbClr val="FF0000"/>
                    </a:solidFill>
                    <a:latin typeface="Arial" panose="020B0604020202020204" pitchFamily="34" charset="0"/>
                    <a:cs typeface="Arial" panose="020B0604020202020204" pitchFamily="34" charset="0"/>
                  </a:rPr>
                  <a:t>Disposable gloves</a:t>
                </a:r>
              </a:p>
              <a:p>
                <a:pPr marL="171450" indent="-171450">
                  <a:buFont typeface="Arial" panose="020B0604020202020204" pitchFamily="34" charset="0"/>
                  <a:buChar char="•"/>
                </a:pPr>
                <a:r>
                  <a:rPr lang="en-GB" sz="1000" dirty="0">
                    <a:solidFill>
                      <a:srgbClr val="FF0000"/>
                    </a:solidFill>
                    <a:latin typeface="Arial" panose="020B0604020202020204" pitchFamily="34" charset="0"/>
                    <a:cs typeface="Arial" panose="020B0604020202020204" pitchFamily="34" charset="0"/>
                  </a:rPr>
                  <a:t>Disposable plastic apron</a:t>
                </a:r>
              </a:p>
              <a:p>
                <a:pPr marL="171450" indent="-171450">
                  <a:buFont typeface="Arial" panose="020B0604020202020204" pitchFamily="34" charset="0"/>
                  <a:buChar char="•"/>
                </a:pPr>
                <a:r>
                  <a:rPr lang="en-GB" sz="1000" dirty="0">
                    <a:solidFill>
                      <a:srgbClr val="FF0000"/>
                    </a:solidFill>
                    <a:latin typeface="Arial" panose="020B0604020202020204" pitchFamily="34" charset="0"/>
                    <a:cs typeface="Arial" panose="020B0604020202020204" pitchFamily="34" charset="0"/>
                  </a:rPr>
                  <a:t>Fluid resistant surgical </a:t>
                </a:r>
                <a:r>
                  <a:rPr lang="en-GB" sz="1000" dirty="0" smtClean="0">
                    <a:solidFill>
                      <a:srgbClr val="FF0000"/>
                    </a:solidFill>
                    <a:latin typeface="Arial" panose="020B0604020202020204" pitchFamily="34" charset="0"/>
                    <a:cs typeface="Arial" panose="020B0604020202020204" pitchFamily="34" charset="0"/>
                  </a:rPr>
                  <a:t>mask</a:t>
                </a:r>
              </a:p>
              <a:p>
                <a:pPr algn="ctr"/>
                <a:r>
                  <a:rPr lang="en-GB" sz="800" dirty="0">
                    <a:solidFill>
                      <a:schemeClr val="tx1"/>
                    </a:solidFill>
                    <a:latin typeface="Arial" panose="020B0604020202020204" pitchFamily="34" charset="0"/>
                    <a:cs typeface="Arial" panose="020B0604020202020204" pitchFamily="34" charset="0"/>
                    <a:hlinkClick r:id="rId9"/>
                  </a:rPr>
                  <a:t>Table 2 PPE for Primary outpatient community and social care </a:t>
                </a:r>
                <a:r>
                  <a:rPr lang="en-GB" sz="800" dirty="0" smtClean="0">
                    <a:solidFill>
                      <a:schemeClr val="tx1"/>
                    </a:solidFill>
                    <a:latin typeface="Arial" panose="020B0604020202020204" pitchFamily="34" charset="0"/>
                    <a:cs typeface="Arial" panose="020B0604020202020204" pitchFamily="34" charset="0"/>
                    <a:hlinkClick r:id="rId9"/>
                  </a:rPr>
                  <a:t>setting</a:t>
                </a:r>
                <a:endParaRPr lang="en-GB" sz="800" dirty="0">
                  <a:solidFill>
                    <a:schemeClr val="tx1"/>
                  </a:solidFill>
                  <a:latin typeface="Arial" panose="020B0604020202020204" pitchFamily="34" charset="0"/>
                  <a:cs typeface="Arial" panose="020B0604020202020204" pitchFamily="34" charset="0"/>
                </a:endParaRPr>
              </a:p>
            </p:txBody>
          </p:sp>
          <p:sp>
            <p:nvSpPr>
              <p:cNvPr id="21" name="Rectangle 20"/>
              <p:cNvSpPr/>
              <p:nvPr/>
            </p:nvSpPr>
            <p:spPr>
              <a:xfrm>
                <a:off x="287178" y="4123639"/>
                <a:ext cx="1765240" cy="2304513"/>
              </a:xfrm>
              <a:prstGeom prst="rect">
                <a:avLst/>
              </a:prstGeom>
              <a:solidFill>
                <a:schemeClr val="accent1">
                  <a:lumMod val="20000"/>
                  <a:lumOff val="80000"/>
                </a:schemeClr>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chemeClr val="tx1"/>
                    </a:solidFill>
                    <a:latin typeface="Arial" panose="020B0604020202020204" pitchFamily="34" charset="0"/>
                    <a:cs typeface="Arial" panose="020B0604020202020204" pitchFamily="34" charset="0"/>
                  </a:rPr>
                  <a:t>Within 2 metre of patient but </a:t>
                </a:r>
                <a:r>
                  <a:rPr lang="en-GB" sz="1000" b="1" dirty="0" smtClean="0">
                    <a:solidFill>
                      <a:schemeClr val="tx1"/>
                    </a:solidFill>
                    <a:latin typeface="Arial" panose="020B0604020202020204" pitchFamily="34" charset="0"/>
                    <a:cs typeface="Arial" panose="020B0604020202020204" pitchFamily="34" charset="0"/>
                  </a:rPr>
                  <a:t>NOT </a:t>
                </a:r>
                <a:r>
                  <a:rPr lang="en-GB" sz="1000" b="1" dirty="0">
                    <a:solidFill>
                      <a:schemeClr val="tx1"/>
                    </a:solidFill>
                    <a:latin typeface="Arial" panose="020B0604020202020204" pitchFamily="34" charset="0"/>
                    <a:cs typeface="Arial" panose="020B0604020202020204" pitchFamily="34" charset="0"/>
                  </a:rPr>
                  <a:t>during aerosol generating procedure (AGP)</a:t>
                </a:r>
              </a:p>
              <a:p>
                <a:pPr algn="ctr"/>
                <a:endParaRPr lang="en-GB" sz="1000" dirty="0">
                  <a:solidFill>
                    <a:srgbClr val="FF0000"/>
                  </a:solidFill>
                  <a:latin typeface="Arial" panose="020B0604020202020204" pitchFamily="34" charset="0"/>
                  <a:cs typeface="Arial" panose="020B0604020202020204" pitchFamily="34" charset="0"/>
                </a:endParaRPr>
              </a:p>
              <a:p>
                <a:pPr algn="ctr"/>
                <a:r>
                  <a:rPr lang="en-GB" sz="1000" dirty="0">
                    <a:solidFill>
                      <a:srgbClr val="FF0000"/>
                    </a:solidFill>
                    <a:latin typeface="Arial" panose="020B0604020202020204" pitchFamily="34" charset="0"/>
                    <a:cs typeface="Arial" panose="020B0604020202020204" pitchFamily="34" charset="0"/>
                  </a:rPr>
                  <a:t>As above with addition of eye/face protection </a:t>
                </a:r>
                <a:endParaRPr lang="en-GB" sz="1000" dirty="0" smtClean="0">
                  <a:solidFill>
                    <a:srgbClr val="FF0000"/>
                  </a:solidFill>
                  <a:latin typeface="Arial" panose="020B0604020202020204" pitchFamily="34" charset="0"/>
                  <a:cs typeface="Arial" panose="020B0604020202020204" pitchFamily="34" charset="0"/>
                </a:endParaRPr>
              </a:p>
              <a:p>
                <a:pPr algn="ctr"/>
                <a:endParaRPr lang="en-GB" sz="1000" dirty="0" smtClean="0">
                  <a:solidFill>
                    <a:srgbClr val="FF0000"/>
                  </a:solidFill>
                  <a:latin typeface="Arial" panose="020B0604020202020204" pitchFamily="34" charset="0"/>
                  <a:cs typeface="Arial" panose="020B0604020202020204" pitchFamily="34" charset="0"/>
                </a:endParaRPr>
              </a:p>
              <a:p>
                <a:pPr algn="ctr"/>
                <a:r>
                  <a:rPr lang="en-GB" sz="800" dirty="0">
                    <a:latin typeface="Arial" panose="020B0604020202020204" pitchFamily="34" charset="0"/>
                    <a:cs typeface="Arial" panose="020B0604020202020204" pitchFamily="34" charset="0"/>
                    <a:hlinkClick r:id="rId2"/>
                  </a:rPr>
                  <a:t>Table </a:t>
                </a:r>
                <a:r>
                  <a:rPr lang="en-GB" sz="800" dirty="0" smtClean="0">
                    <a:latin typeface="Arial" panose="020B0604020202020204" pitchFamily="34" charset="0"/>
                    <a:cs typeface="Arial" panose="020B0604020202020204" pitchFamily="34" charset="0"/>
                    <a:hlinkClick r:id="rId2"/>
                  </a:rPr>
                  <a:t>4 PPE </a:t>
                </a:r>
                <a:r>
                  <a:rPr lang="en-GB" sz="800" dirty="0">
                    <a:latin typeface="Arial" panose="020B0604020202020204" pitchFamily="34" charset="0"/>
                    <a:cs typeface="Arial" panose="020B0604020202020204" pitchFamily="34" charset="0"/>
                    <a:hlinkClick r:id="rId2"/>
                  </a:rPr>
                  <a:t>for Additional considerations</a:t>
                </a:r>
                <a:endParaRPr lang="en-GB" sz="800" dirty="0">
                  <a:solidFill>
                    <a:schemeClr val="tx1"/>
                  </a:solidFill>
                  <a:latin typeface="Arial" panose="020B0604020202020204" pitchFamily="34" charset="0"/>
                  <a:cs typeface="Arial" panose="020B0604020202020204" pitchFamily="34" charset="0"/>
                </a:endParaRPr>
              </a:p>
            </p:txBody>
          </p:sp>
          <p:sp>
            <p:nvSpPr>
              <p:cNvPr id="23" name="Rectangle 22"/>
              <p:cNvSpPr/>
              <p:nvPr/>
            </p:nvSpPr>
            <p:spPr>
              <a:xfrm>
                <a:off x="2277200" y="4123639"/>
                <a:ext cx="1839010" cy="2304512"/>
              </a:xfrm>
              <a:prstGeom prst="rect">
                <a:avLst/>
              </a:prstGeom>
              <a:solidFill>
                <a:schemeClr val="accent1">
                  <a:lumMod val="20000"/>
                  <a:lumOff val="80000"/>
                </a:schemeClr>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chemeClr val="tx1"/>
                    </a:solidFill>
                    <a:latin typeface="Arial" panose="020B0604020202020204" pitchFamily="34" charset="0"/>
                    <a:cs typeface="Arial" panose="020B0604020202020204" pitchFamily="34" charset="0"/>
                  </a:rPr>
                  <a:t>Within 2 metre of patient during </a:t>
                </a:r>
                <a:r>
                  <a:rPr lang="en-GB" sz="1000" b="1" dirty="0" smtClean="0">
                    <a:solidFill>
                      <a:schemeClr val="tx1"/>
                    </a:solidFill>
                    <a:latin typeface="Arial" panose="020B0604020202020204" pitchFamily="34" charset="0"/>
                    <a:cs typeface="Arial" panose="020B0604020202020204" pitchFamily="34" charset="0"/>
                  </a:rPr>
                  <a:t>AGP</a:t>
                </a:r>
                <a:endParaRPr lang="en-GB" sz="1000" b="1" dirty="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000" dirty="0">
                    <a:solidFill>
                      <a:srgbClr val="FF0000"/>
                    </a:solidFill>
                    <a:latin typeface="Arial" panose="020B0604020202020204" pitchFamily="34" charset="0"/>
                    <a:cs typeface="Arial" panose="020B0604020202020204" pitchFamily="34" charset="0"/>
                  </a:rPr>
                  <a:t>Disposable gloves</a:t>
                </a:r>
              </a:p>
              <a:p>
                <a:pPr marL="171450" indent="-171450">
                  <a:buFont typeface="Arial" panose="020B0604020202020204" pitchFamily="34" charset="0"/>
                  <a:buChar char="•"/>
                </a:pPr>
                <a:r>
                  <a:rPr lang="en-GB" sz="1000" dirty="0">
                    <a:solidFill>
                      <a:srgbClr val="FF0000"/>
                    </a:solidFill>
                    <a:latin typeface="Arial" panose="020B0604020202020204" pitchFamily="34" charset="0"/>
                    <a:cs typeface="Arial" panose="020B0604020202020204" pitchFamily="34" charset="0"/>
                  </a:rPr>
                  <a:t>Disposable fluid repellent coveralls/long sleeve gown</a:t>
                </a:r>
              </a:p>
              <a:p>
                <a:pPr marL="171450" indent="-171450">
                  <a:buFont typeface="Arial" panose="020B0604020202020204" pitchFamily="34" charset="0"/>
                  <a:buChar char="•"/>
                </a:pPr>
                <a:r>
                  <a:rPr lang="en-GB" sz="1000" dirty="0">
                    <a:solidFill>
                      <a:srgbClr val="FF0000"/>
                    </a:solidFill>
                    <a:latin typeface="Arial" panose="020B0604020202020204" pitchFamily="34" charset="0"/>
                    <a:cs typeface="Arial" panose="020B0604020202020204" pitchFamily="34" charset="0"/>
                  </a:rPr>
                  <a:t>FFP respirator</a:t>
                </a:r>
              </a:p>
              <a:p>
                <a:pPr marL="171450" indent="-171450">
                  <a:buFont typeface="Arial" panose="020B0604020202020204" pitchFamily="34" charset="0"/>
                  <a:buChar char="•"/>
                </a:pPr>
                <a:r>
                  <a:rPr lang="en-GB" sz="1000" dirty="0">
                    <a:solidFill>
                      <a:srgbClr val="FF0000"/>
                    </a:solidFill>
                    <a:latin typeface="Arial" panose="020B0604020202020204" pitchFamily="34" charset="0"/>
                    <a:cs typeface="Arial" panose="020B0604020202020204" pitchFamily="34" charset="0"/>
                  </a:rPr>
                  <a:t>Eye/face </a:t>
                </a:r>
                <a:r>
                  <a:rPr lang="en-GB" sz="1000" dirty="0" smtClean="0">
                    <a:solidFill>
                      <a:srgbClr val="FF0000"/>
                    </a:solidFill>
                    <a:latin typeface="Arial" panose="020B0604020202020204" pitchFamily="34" charset="0"/>
                    <a:cs typeface="Arial" panose="020B0604020202020204" pitchFamily="34" charset="0"/>
                  </a:rPr>
                  <a:t>protection</a:t>
                </a:r>
                <a:endParaRPr lang="en-GB" sz="700" dirty="0">
                  <a:solidFill>
                    <a:schemeClr val="tx1"/>
                  </a:solidFill>
                  <a:latin typeface="Arial" panose="020B0604020202020204" pitchFamily="34" charset="0"/>
                  <a:cs typeface="Arial" panose="020B0604020202020204" pitchFamily="34" charset="0"/>
                </a:endParaRPr>
              </a:p>
              <a:p>
                <a:pPr algn="ctr"/>
                <a:r>
                  <a:rPr lang="en-GB" sz="800" dirty="0">
                    <a:latin typeface="Arial" panose="020B0604020202020204" pitchFamily="34" charset="0"/>
                    <a:cs typeface="Arial" panose="020B0604020202020204" pitchFamily="34" charset="0"/>
                    <a:hlinkClick r:id="rId2"/>
                  </a:rPr>
                  <a:t>Table 4 </a:t>
                </a:r>
                <a:r>
                  <a:rPr lang="en-GB" sz="800" dirty="0" smtClean="0">
                    <a:latin typeface="Arial" panose="020B0604020202020204" pitchFamily="34" charset="0"/>
                    <a:cs typeface="Arial" panose="020B0604020202020204" pitchFamily="34" charset="0"/>
                    <a:hlinkClick r:id="rId2"/>
                  </a:rPr>
                  <a:t>PPE for </a:t>
                </a:r>
                <a:r>
                  <a:rPr lang="en-GB" sz="800" dirty="0">
                    <a:latin typeface="Arial" panose="020B0604020202020204" pitchFamily="34" charset="0"/>
                    <a:cs typeface="Arial" panose="020B0604020202020204" pitchFamily="34" charset="0"/>
                    <a:hlinkClick r:id="rId2"/>
                  </a:rPr>
                  <a:t>Additional considerations</a:t>
                </a:r>
                <a:endParaRPr lang="en-GB" sz="700" dirty="0">
                  <a:solidFill>
                    <a:schemeClr val="tx1"/>
                  </a:solidFill>
                  <a:latin typeface="Arial" panose="020B0604020202020204" pitchFamily="34" charset="0"/>
                  <a:cs typeface="Arial" panose="020B0604020202020204" pitchFamily="34" charset="0"/>
                </a:endParaRPr>
              </a:p>
            </p:txBody>
          </p:sp>
          <p:cxnSp>
            <p:nvCxnSpPr>
              <p:cNvPr id="25" name="Elbow Connector 24"/>
              <p:cNvCxnSpPr>
                <a:stCxn id="15" idx="2"/>
                <a:endCxn id="16" idx="0"/>
              </p:cNvCxnSpPr>
              <p:nvPr/>
            </p:nvCxnSpPr>
            <p:spPr>
              <a:xfrm rot="5400000">
                <a:off x="3058398" y="281855"/>
                <a:ext cx="260664" cy="1943365"/>
              </a:xfrm>
              <a:prstGeom prst="bentConnector3">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7" name="Elbow Connector 26"/>
              <p:cNvCxnSpPr>
                <a:stCxn id="15" idx="2"/>
                <a:endCxn id="17" idx="0"/>
              </p:cNvCxnSpPr>
              <p:nvPr/>
            </p:nvCxnSpPr>
            <p:spPr>
              <a:xfrm rot="16200000" flipH="1">
                <a:off x="5018539" y="265078"/>
                <a:ext cx="260662" cy="1976917"/>
              </a:xfrm>
              <a:prstGeom prst="bentConnector3">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6" idx="2"/>
                <a:endCxn id="18" idx="0"/>
              </p:cNvCxnSpPr>
              <p:nvPr/>
            </p:nvCxnSpPr>
            <p:spPr>
              <a:xfrm flipH="1">
                <a:off x="2201693" y="1678339"/>
                <a:ext cx="15353" cy="1011157"/>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7" idx="2"/>
                <a:endCxn id="19" idx="0"/>
              </p:cNvCxnSpPr>
              <p:nvPr/>
            </p:nvCxnSpPr>
            <p:spPr>
              <a:xfrm>
                <a:off x="6137329" y="1678338"/>
                <a:ext cx="1" cy="136312"/>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9" idx="2"/>
                <a:endCxn id="20" idx="0"/>
              </p:cNvCxnSpPr>
              <p:nvPr/>
            </p:nvCxnSpPr>
            <p:spPr>
              <a:xfrm flipH="1">
                <a:off x="6137329" y="2524648"/>
                <a:ext cx="1" cy="165888"/>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40" name="Rectangle 39"/>
            <p:cNvSpPr/>
            <p:nvPr/>
          </p:nvSpPr>
          <p:spPr>
            <a:xfrm>
              <a:off x="218238" y="451253"/>
              <a:ext cx="7182650" cy="6315519"/>
            </a:xfrm>
            <a:prstGeom prst="rect">
              <a:avLst/>
            </a:prstGeom>
            <a:no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41" name="Picture 40"/>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0585927" y="79902"/>
            <a:ext cx="1573639" cy="360097"/>
          </a:xfrm>
          <a:prstGeom prst="rect">
            <a:avLst/>
          </a:prstGeom>
        </p:spPr>
      </p:pic>
      <p:pic>
        <p:nvPicPr>
          <p:cNvPr id="42" name="Picture 41"/>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8637" y="97092"/>
            <a:ext cx="1251003" cy="359038"/>
          </a:xfrm>
          <a:prstGeom prst="rect">
            <a:avLst/>
          </a:prstGeom>
        </p:spPr>
      </p:pic>
      <p:sp>
        <p:nvSpPr>
          <p:cNvPr id="71" name="TextBox 70"/>
          <p:cNvSpPr txBox="1"/>
          <p:nvPr/>
        </p:nvSpPr>
        <p:spPr>
          <a:xfrm>
            <a:off x="8528063" y="1209181"/>
            <a:ext cx="3497470" cy="861774"/>
          </a:xfrm>
          <a:prstGeom prst="rect">
            <a:avLst/>
          </a:prstGeom>
          <a:noFill/>
          <a:ln>
            <a:solidFill>
              <a:schemeClr val="bg1">
                <a:lumMod val="65000"/>
              </a:schemeClr>
            </a:solidFill>
          </a:ln>
        </p:spPr>
        <p:txBody>
          <a:bodyPr wrap="square" rtlCol="0">
            <a:spAutoFit/>
          </a:bodyPr>
          <a:lstStyle/>
          <a:p>
            <a:pPr algn="ctr"/>
            <a:r>
              <a:rPr lang="en-GB" sz="1000" b="1" dirty="0" smtClean="0">
                <a:latin typeface="Arial" panose="020B0604020202020204" pitchFamily="34" charset="0"/>
                <a:cs typeface="Arial" panose="020B0604020202020204" pitchFamily="34" charset="0"/>
              </a:rPr>
              <a:t>PLEASE NOTE:</a:t>
            </a:r>
          </a:p>
          <a:p>
            <a:pPr algn="ctr"/>
            <a:r>
              <a:rPr lang="en-GB" sz="1000" dirty="0" smtClean="0">
                <a:latin typeface="Arial" panose="020B0604020202020204" pitchFamily="34" charset="0"/>
                <a:cs typeface="Arial" panose="020B0604020202020204" pitchFamily="34" charset="0"/>
              </a:rPr>
              <a:t>The </a:t>
            </a:r>
            <a:r>
              <a:rPr lang="en-GB" sz="1000" dirty="0">
                <a:latin typeface="Arial" panose="020B0604020202020204" pitchFamily="34" charset="0"/>
                <a:cs typeface="Arial" panose="020B0604020202020204" pitchFamily="34" charset="0"/>
              </a:rPr>
              <a:t>nebuliser is not an AGP. </a:t>
            </a:r>
            <a:r>
              <a:rPr lang="en-GB" sz="1000" dirty="0" smtClean="0">
                <a:latin typeface="Arial" panose="020B0604020202020204" pitchFamily="34" charset="0"/>
                <a:cs typeface="Arial" panose="020B0604020202020204" pitchFamily="34" charset="0"/>
              </a:rPr>
              <a:t>However, </a:t>
            </a:r>
            <a:r>
              <a:rPr lang="en-GB" sz="1000" dirty="0">
                <a:latin typeface="Arial" panose="020B0604020202020204" pitchFamily="34" charset="0"/>
                <a:cs typeface="Arial" panose="020B0604020202020204" pitchFamily="34" charset="0"/>
              </a:rPr>
              <a:t>if circuit disconnection is needed to administer the AGP or the nebuliser is likely to result in </a:t>
            </a:r>
            <a:r>
              <a:rPr lang="en-GB" sz="1000" dirty="0" smtClean="0">
                <a:latin typeface="Arial" panose="020B0604020202020204" pitchFamily="34" charset="0"/>
                <a:cs typeface="Arial" panose="020B0604020202020204" pitchFamily="34" charset="0"/>
              </a:rPr>
              <a:t>sudden </a:t>
            </a:r>
            <a:r>
              <a:rPr lang="en-GB" sz="1000" dirty="0">
                <a:latin typeface="Arial" panose="020B0604020202020204" pitchFamily="34" charset="0"/>
                <a:cs typeface="Arial" panose="020B0604020202020204" pitchFamily="34" charset="0"/>
              </a:rPr>
              <a:t>need for open suction then it would be wise to consider AGP precautions.</a:t>
            </a:r>
          </a:p>
        </p:txBody>
      </p:sp>
      <p:sp>
        <p:nvSpPr>
          <p:cNvPr id="111" name="TextBox 110"/>
          <p:cNvSpPr txBox="1"/>
          <p:nvPr/>
        </p:nvSpPr>
        <p:spPr>
          <a:xfrm>
            <a:off x="140690" y="6467953"/>
            <a:ext cx="5311459" cy="246221"/>
          </a:xfrm>
          <a:prstGeom prst="rect">
            <a:avLst/>
          </a:prstGeom>
          <a:noFill/>
          <a:ln>
            <a:solidFill>
              <a:schemeClr val="bg1">
                <a:lumMod val="65000"/>
              </a:schemeClr>
            </a:solidFill>
          </a:ln>
        </p:spPr>
        <p:txBody>
          <a:bodyPr wrap="square" rtlCol="0">
            <a:spAutoFit/>
          </a:bodyPr>
          <a:lstStyle/>
          <a:p>
            <a:pPr algn="ctr"/>
            <a:r>
              <a:rPr lang="en-GB" sz="1000" dirty="0" smtClean="0">
                <a:latin typeface="Arial" panose="020B0604020202020204" pitchFamily="34" charset="0"/>
                <a:cs typeface="Arial" panose="020B0604020202020204" pitchFamily="34" charset="0"/>
              </a:rPr>
              <a:t>This advice is likely to be revised as new guidance from PHE gets released</a:t>
            </a:r>
            <a:endParaRPr lang="en-GB" sz="1000" dirty="0">
              <a:latin typeface="Arial" panose="020B0604020202020204" pitchFamily="34" charset="0"/>
              <a:cs typeface="Arial" panose="020B0604020202020204" pitchFamily="34" charset="0"/>
            </a:endParaRPr>
          </a:p>
        </p:txBody>
      </p:sp>
      <p:sp>
        <p:nvSpPr>
          <p:cNvPr id="141" name="Rectangle 140"/>
          <p:cNvSpPr/>
          <p:nvPr/>
        </p:nvSpPr>
        <p:spPr>
          <a:xfrm>
            <a:off x="2848380" y="4147758"/>
            <a:ext cx="1210358" cy="2276148"/>
          </a:xfrm>
          <a:prstGeom prst="rect">
            <a:avLst/>
          </a:prstGeom>
          <a:solidFill>
            <a:schemeClr val="accent2">
              <a:lumMod val="20000"/>
              <a:lumOff val="80000"/>
            </a:schemeClr>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chemeClr val="tx1"/>
                </a:solidFill>
                <a:latin typeface="Arial" panose="020B0604020202020204" pitchFamily="34" charset="0"/>
                <a:cs typeface="Arial" panose="020B0604020202020204" pitchFamily="34" charset="0"/>
              </a:rPr>
              <a:t>Within 2 metre of patient but </a:t>
            </a:r>
            <a:r>
              <a:rPr lang="en-GB" sz="1000" b="1" dirty="0" smtClean="0">
                <a:solidFill>
                  <a:schemeClr val="tx1"/>
                </a:solidFill>
                <a:latin typeface="Arial" panose="020B0604020202020204" pitchFamily="34" charset="0"/>
                <a:cs typeface="Arial" panose="020B0604020202020204" pitchFamily="34" charset="0"/>
              </a:rPr>
              <a:t>NOT </a:t>
            </a:r>
            <a:r>
              <a:rPr lang="en-GB" sz="1000" b="1" dirty="0">
                <a:solidFill>
                  <a:schemeClr val="tx1"/>
                </a:solidFill>
                <a:latin typeface="Arial" panose="020B0604020202020204" pitchFamily="34" charset="0"/>
                <a:cs typeface="Arial" panose="020B0604020202020204" pitchFamily="34" charset="0"/>
              </a:rPr>
              <a:t>during aerosol generating procedure (AGP)</a:t>
            </a:r>
          </a:p>
          <a:p>
            <a:pPr algn="ctr"/>
            <a:endParaRPr lang="en-GB" sz="1000" dirty="0">
              <a:solidFill>
                <a:srgbClr val="FF0000"/>
              </a:solidFill>
              <a:latin typeface="Arial" panose="020B0604020202020204" pitchFamily="34" charset="0"/>
              <a:cs typeface="Arial" panose="020B0604020202020204" pitchFamily="34" charset="0"/>
            </a:endParaRPr>
          </a:p>
          <a:p>
            <a:pPr algn="ctr"/>
            <a:r>
              <a:rPr lang="en-GB" sz="1000" dirty="0">
                <a:solidFill>
                  <a:srgbClr val="FF0000"/>
                </a:solidFill>
                <a:latin typeface="Arial" panose="020B0604020202020204" pitchFamily="34" charset="0"/>
                <a:cs typeface="Arial" panose="020B0604020202020204" pitchFamily="34" charset="0"/>
              </a:rPr>
              <a:t>As above with addition of eye/face protection </a:t>
            </a:r>
            <a:endParaRPr lang="en-GB" sz="1000" dirty="0" smtClean="0">
              <a:solidFill>
                <a:srgbClr val="FF0000"/>
              </a:solidFill>
              <a:latin typeface="Arial" panose="020B0604020202020204" pitchFamily="34" charset="0"/>
              <a:cs typeface="Arial" panose="020B0604020202020204" pitchFamily="34" charset="0"/>
            </a:endParaRPr>
          </a:p>
          <a:p>
            <a:pPr algn="ctr"/>
            <a:endParaRPr lang="en-GB" sz="1000" dirty="0" smtClean="0">
              <a:solidFill>
                <a:srgbClr val="FF0000"/>
              </a:solidFill>
              <a:latin typeface="Arial" panose="020B0604020202020204" pitchFamily="34" charset="0"/>
              <a:cs typeface="Arial" panose="020B0604020202020204" pitchFamily="34" charset="0"/>
            </a:endParaRPr>
          </a:p>
          <a:p>
            <a:pPr algn="ctr"/>
            <a:r>
              <a:rPr lang="en-GB" sz="800" dirty="0">
                <a:latin typeface="Arial" panose="020B0604020202020204" pitchFamily="34" charset="0"/>
                <a:cs typeface="Arial" panose="020B0604020202020204" pitchFamily="34" charset="0"/>
                <a:hlinkClick r:id="rId2"/>
              </a:rPr>
              <a:t>Table 2 PPE for Primary outpatient community and social care setting</a:t>
            </a:r>
            <a:endParaRPr lang="en-GB" sz="800" dirty="0">
              <a:solidFill>
                <a:schemeClr val="tx1"/>
              </a:solidFill>
              <a:latin typeface="Arial" panose="020B0604020202020204" pitchFamily="34" charset="0"/>
              <a:cs typeface="Arial" panose="020B0604020202020204" pitchFamily="34" charset="0"/>
            </a:endParaRPr>
          </a:p>
        </p:txBody>
      </p:sp>
      <p:sp>
        <p:nvSpPr>
          <p:cNvPr id="142" name="Rectangle 141"/>
          <p:cNvSpPr/>
          <p:nvPr/>
        </p:nvSpPr>
        <p:spPr>
          <a:xfrm>
            <a:off x="4212862" y="4147758"/>
            <a:ext cx="1260939" cy="2276148"/>
          </a:xfrm>
          <a:prstGeom prst="rect">
            <a:avLst/>
          </a:prstGeom>
          <a:solidFill>
            <a:schemeClr val="accent2">
              <a:lumMod val="20000"/>
              <a:lumOff val="80000"/>
            </a:schemeClr>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b="1" dirty="0">
                <a:solidFill>
                  <a:schemeClr val="tx1"/>
                </a:solidFill>
                <a:latin typeface="Arial" panose="020B0604020202020204" pitchFamily="34" charset="0"/>
                <a:cs typeface="Arial" panose="020B0604020202020204" pitchFamily="34" charset="0"/>
              </a:rPr>
              <a:t>Within 2 metre of patient during </a:t>
            </a:r>
            <a:r>
              <a:rPr lang="en-GB" sz="1000" b="1" dirty="0" smtClean="0">
                <a:solidFill>
                  <a:schemeClr val="tx1"/>
                </a:solidFill>
                <a:latin typeface="Arial" panose="020B0604020202020204" pitchFamily="34" charset="0"/>
                <a:cs typeface="Arial" panose="020B0604020202020204" pitchFamily="34" charset="0"/>
              </a:rPr>
              <a:t>AGP</a:t>
            </a:r>
            <a:endParaRPr lang="en-GB" sz="1000" b="1" dirty="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000" dirty="0">
                <a:solidFill>
                  <a:srgbClr val="FF0000"/>
                </a:solidFill>
                <a:latin typeface="Arial" panose="020B0604020202020204" pitchFamily="34" charset="0"/>
                <a:cs typeface="Arial" panose="020B0604020202020204" pitchFamily="34" charset="0"/>
              </a:rPr>
              <a:t>Disposable gloves</a:t>
            </a:r>
          </a:p>
          <a:p>
            <a:pPr marL="171450" indent="-171450">
              <a:buFont typeface="Arial" panose="020B0604020202020204" pitchFamily="34" charset="0"/>
              <a:buChar char="•"/>
            </a:pPr>
            <a:r>
              <a:rPr lang="en-GB" sz="1000" dirty="0">
                <a:solidFill>
                  <a:srgbClr val="FF0000"/>
                </a:solidFill>
                <a:latin typeface="Arial" panose="020B0604020202020204" pitchFamily="34" charset="0"/>
                <a:cs typeface="Arial" panose="020B0604020202020204" pitchFamily="34" charset="0"/>
              </a:rPr>
              <a:t>Disposable fluid repellent coveralls/long sleeve gown</a:t>
            </a:r>
          </a:p>
          <a:p>
            <a:pPr marL="171450" indent="-171450">
              <a:buFont typeface="Arial" panose="020B0604020202020204" pitchFamily="34" charset="0"/>
              <a:buChar char="•"/>
            </a:pPr>
            <a:r>
              <a:rPr lang="en-GB" sz="1000" dirty="0">
                <a:solidFill>
                  <a:srgbClr val="FF0000"/>
                </a:solidFill>
                <a:latin typeface="Arial" panose="020B0604020202020204" pitchFamily="34" charset="0"/>
                <a:cs typeface="Arial" panose="020B0604020202020204" pitchFamily="34" charset="0"/>
              </a:rPr>
              <a:t>FFP respirator</a:t>
            </a:r>
          </a:p>
          <a:p>
            <a:pPr marL="171450" indent="-171450">
              <a:buFont typeface="Arial" panose="020B0604020202020204" pitchFamily="34" charset="0"/>
              <a:buChar char="•"/>
            </a:pPr>
            <a:r>
              <a:rPr lang="en-GB" sz="1000" dirty="0">
                <a:solidFill>
                  <a:srgbClr val="FF0000"/>
                </a:solidFill>
                <a:latin typeface="Arial" panose="020B0604020202020204" pitchFamily="34" charset="0"/>
                <a:cs typeface="Arial" panose="020B0604020202020204" pitchFamily="34" charset="0"/>
              </a:rPr>
              <a:t>Eye/face </a:t>
            </a:r>
            <a:r>
              <a:rPr lang="en-GB" sz="1000" dirty="0" smtClean="0">
                <a:solidFill>
                  <a:srgbClr val="FF0000"/>
                </a:solidFill>
                <a:latin typeface="Arial" panose="020B0604020202020204" pitchFamily="34" charset="0"/>
                <a:cs typeface="Arial" panose="020B0604020202020204" pitchFamily="34" charset="0"/>
              </a:rPr>
              <a:t>protection</a:t>
            </a:r>
            <a:endParaRPr lang="en-GB" sz="700" dirty="0">
              <a:solidFill>
                <a:schemeClr val="tx1"/>
              </a:solidFill>
              <a:latin typeface="Arial" panose="020B0604020202020204" pitchFamily="34" charset="0"/>
              <a:cs typeface="Arial" panose="020B0604020202020204" pitchFamily="34" charset="0"/>
            </a:endParaRPr>
          </a:p>
          <a:p>
            <a:pPr algn="ctr"/>
            <a:r>
              <a:rPr lang="en-GB" sz="800" dirty="0">
                <a:latin typeface="Arial" panose="020B0604020202020204" pitchFamily="34" charset="0"/>
                <a:cs typeface="Arial" panose="020B0604020202020204" pitchFamily="34" charset="0"/>
                <a:hlinkClick r:id="rId2"/>
              </a:rPr>
              <a:t>Table 2 PPE for Primary outpatient community and social care setting</a:t>
            </a:r>
            <a:endParaRPr lang="en-GB" sz="700" dirty="0">
              <a:solidFill>
                <a:schemeClr val="tx1"/>
              </a:solidFill>
              <a:latin typeface="Arial" panose="020B0604020202020204" pitchFamily="34" charset="0"/>
              <a:cs typeface="Arial" panose="020B0604020202020204" pitchFamily="34" charset="0"/>
            </a:endParaRPr>
          </a:p>
        </p:txBody>
      </p:sp>
      <p:cxnSp>
        <p:nvCxnSpPr>
          <p:cNvPr id="172" name="Straight Arrow Connector 171"/>
          <p:cNvCxnSpPr>
            <a:endCxn id="21" idx="0"/>
          </p:cNvCxnSpPr>
          <p:nvPr/>
        </p:nvCxnSpPr>
        <p:spPr>
          <a:xfrm flipH="1">
            <a:off x="745870" y="4044785"/>
            <a:ext cx="10639" cy="103913"/>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4" name="Straight Arrow Connector 173"/>
          <p:cNvCxnSpPr/>
          <p:nvPr/>
        </p:nvCxnSpPr>
        <p:spPr>
          <a:xfrm flipH="1">
            <a:off x="2181402" y="4043845"/>
            <a:ext cx="10639" cy="103913"/>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5" name="Straight Arrow Connector 174"/>
          <p:cNvCxnSpPr/>
          <p:nvPr/>
        </p:nvCxnSpPr>
        <p:spPr>
          <a:xfrm flipH="1">
            <a:off x="3452041" y="4029120"/>
            <a:ext cx="10639" cy="103913"/>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6" name="Straight Arrow Connector 175"/>
          <p:cNvCxnSpPr/>
          <p:nvPr/>
        </p:nvCxnSpPr>
        <p:spPr>
          <a:xfrm flipH="1">
            <a:off x="4900576" y="4043844"/>
            <a:ext cx="10639" cy="103913"/>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92064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3209</TotalTime>
  <Words>801</Words>
  <Application>Microsoft Office PowerPoint</Application>
  <PresentationFormat>Widescreen</PresentationFormat>
  <Paragraphs>64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GSTT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Bedford Stacey</dc:creator>
  <cp:lastModifiedBy>Davey Teresa</cp:lastModifiedBy>
  <cp:revision>79</cp:revision>
  <dcterms:created xsi:type="dcterms:W3CDTF">2020-04-27T15:45:56Z</dcterms:created>
  <dcterms:modified xsi:type="dcterms:W3CDTF">2020-05-05T14:15:31Z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nDIP File ID">
    <vt:lpwstr>bc431eb8-fe18-45cd-9f6e-7a9695ea72ff</vt:lpwstr>
  </property>
</Properties>
</file>