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18" d="100"/>
          <a:sy n="118" d="100"/>
        </p:scale>
        <p:origin x="198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40D2-27A4-425A-8C83-C63D52289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83CA2-F560-4E0D-8C23-F0984B0F7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D3276-859F-4EC6-A2DA-8DDD394A3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4016E-733F-4694-A8FA-1587B1675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DA110-E0A7-474B-8876-4A73E5A7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82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D19A-9628-4E1E-9676-257D5666F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AA3BB-DD17-46C4-B68D-6A5E90F40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06C27-D7C3-4667-AE0C-51695CAC0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16CA4-F5F1-41EC-B8F5-4E3D514EC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DA0D6-958B-4FF5-A412-F38CA0EF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07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EC0E5D-4081-4324-9712-12B32DA5B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6DE72-81CC-4F7C-93C0-7F7B856E8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7BD70-B79A-431C-ABB2-5DF435C8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8683F-360E-465D-BBE9-8EB1CC39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7FD89-A499-446B-AEAE-F19AE3B0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1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59B7-E0BB-4DE4-B5D6-BE1A6F87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54DAD-BC62-44E7-9F19-AAD64A6EB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E5CA0-56FF-403E-809B-FC99C01D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F1618-8AAC-4A68-BEDE-183E5B5A3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D49E8-8440-4EE8-9992-C48731BA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17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C51C-636E-43CF-A9A0-B68595461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2B346-6ACF-480C-8CC8-A6C6C377D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11BC-49BA-40DF-8EBB-86DA52D29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39DD9-1F3F-4B0E-A533-A7374520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B256A-A932-4EEB-8FDC-14A93E23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92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8A5E-462A-45D4-9656-C2214ECC6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3B9F0-1883-4822-8A1B-36C8F21E5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54F6-68A8-4323-B6C6-6AE1D2FCF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AE945-09F0-40CF-BFA6-9614E16F1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BE2C5-1731-4ECC-A8B7-F9D1EE84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E1D64-685C-4C32-BDE3-301C0A65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22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52C-185C-4BA8-BDE8-1A145D7EB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BB1A4-8140-4579-A719-8CD1F5C6B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49FFD-3550-4907-BF75-8F669F616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75225-4933-4FF3-B162-B95CF592D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08FB83-FB0F-4D15-A361-12F747D04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73228-D4BD-4C81-BE14-D6775FD88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DB30A-C7DC-4BF0-BC26-3C7ED163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1F6A38-D46F-42AA-B21F-371E89DF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29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B903-FE79-4671-A185-245FF6436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2AF4F-1851-4583-B9D2-DD837831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B90134-EF8B-4DE7-90F8-8E9E76EE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EDB0F-AF05-42D8-9E0B-B70BFEDC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65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36BB3F-AB62-43DE-8A38-A26101FC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B7D866-AB0D-4556-BE59-3BE79AD2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D46F8-4920-4B54-883B-69A7D83F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31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C3DA-938F-4F6A-8569-E219097A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C3D1B-1364-46B7-81A7-5B88931AC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0B5D3-83DE-4EE7-94F8-E335D3B61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DF01D-D395-4D0F-A2C1-42770B42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B7BAF-3B8B-4DCB-8212-FFE62B52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B39A4-4960-4A44-B90B-242D7066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0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E32E-5079-4765-9BC4-CF04548A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0CDB71-9A1B-4A0B-B245-E222DF5E0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41FAE-2236-4603-B39F-9DCD2D577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FAE73-E292-48BF-AF3E-B2BFB3EF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085D4-9573-4C1D-8A83-C4F4CCA46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35EDC-DDED-41EB-A4C1-1D266077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33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569130-AC8C-4F6A-89EE-360C8EDF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F7BF0-0908-4D33-8E00-1A9CDFBD5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1C352-76D6-4CDE-B0EA-7E4B05BEB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F682E-0078-4125-8A74-095E738BB0A6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E59DC-BD27-4E9C-A480-C61703EFE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E430A-9208-48E5-84E4-04A0893D6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8DD7-D47D-406E-AA50-EA812CC54F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5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ject 2">
            <a:extLst>
              <a:ext uri="{FF2B5EF4-FFF2-40B4-BE49-F238E27FC236}">
                <a16:creationId xmlns:a16="http://schemas.microsoft.com/office/drawing/2014/main" id="{611F1EF7-364A-4438-959A-4012D144CEA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4320727"/>
            <a:ext cx="12191999" cy="2537273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7B894BE-C0F6-42EF-9C4B-D0FC9DD421F0}"/>
              </a:ext>
            </a:extLst>
          </p:cNvPr>
          <p:cNvGrpSpPr/>
          <p:nvPr/>
        </p:nvGrpSpPr>
        <p:grpSpPr>
          <a:xfrm>
            <a:off x="586217" y="980555"/>
            <a:ext cx="10080000" cy="5760000"/>
            <a:chOff x="1174458" y="1031845"/>
            <a:chExt cx="10080000" cy="5760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A239F0-3693-45C1-9912-DE68B8B4021D}"/>
                </a:ext>
              </a:extLst>
            </p:cNvPr>
            <p:cNvSpPr/>
            <p:nvPr/>
          </p:nvSpPr>
          <p:spPr>
            <a:xfrm>
              <a:off x="1174458" y="1031845"/>
              <a:ext cx="5040000" cy="28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National Benchmarks / KPIs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Standard 1 = Transition planning from 13 years</a:t>
              </a:r>
            </a:p>
            <a:p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many age appropriate YP have started Transition?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Standard 2 = Annual Health Meeting</a:t>
              </a:r>
            </a:p>
            <a:p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many YP require annual meeting versus how many have been completed?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Standard 3 = Named Worker</a:t>
              </a:r>
            </a:p>
            <a:p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Number of YP who have a named worker identified.  What is there level of engagement?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Standard 4 = Meeting Adult Practitioner</a:t>
              </a:r>
            </a:p>
            <a:p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Have individual services been identified / has an adult physician been identified?  Has the YP had a joint Paediatric / Adult service meeting?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Standard 5 DNA Process Measure DNA rate</a:t>
              </a:r>
            </a:p>
            <a:p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Has the YP been followed up and offered further appointment?  What is the re-engagement rate?</a:t>
              </a:r>
              <a:endParaRPr lang="en-GB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1E9D77C-3474-4EAE-A765-EEF1C176E720}"/>
                </a:ext>
              </a:extLst>
            </p:cNvPr>
            <p:cNvSpPr/>
            <p:nvPr/>
          </p:nvSpPr>
          <p:spPr>
            <a:xfrm>
              <a:off x="6214458" y="1031845"/>
              <a:ext cx="5040000" cy="2880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Whole Organisation Aims / Measures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Transition Lead Nurse in Post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Executive Lead Identified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Transition QI process utilised including regular re-evaluation to ensure sustainability.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Number of individual service pathways in use versus number required.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Transition Youth worker in post.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Patient Experience process in place to allow regular YP feedback (Youth Forum?)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Governance process – Steering Group, Transition Board etc.</a:t>
              </a:r>
            </a:p>
            <a:p>
              <a:endParaRPr lang="en-GB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3F60498-EF89-47C1-81CB-7F07BB4ED34C}"/>
                </a:ext>
              </a:extLst>
            </p:cNvPr>
            <p:cNvSpPr/>
            <p:nvPr/>
          </p:nvSpPr>
          <p:spPr>
            <a:xfrm>
              <a:off x="1174458" y="3911845"/>
              <a:ext cx="5040000" cy="28800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Overall / Generic KPIs for Organisation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System Wide approach in use. (Are all services using an agreed and consistent process, Care plans, and Communication Tool).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Is there a program of support in use? (RSG, GUGI, 10 Steps etc)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How many Young People have a Transition Plan?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How many YP have joint involvement with paediatric AND adult services?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How many pathways are required for the YP versus how many are actually in use?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Has the YP got a named worker?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What is the DNA rate?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What is the number of unplanned admissions to ED / inpatient units.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CD420D4-8B5B-4EAC-A6A9-D0A7CEA3E57A}"/>
                </a:ext>
              </a:extLst>
            </p:cNvPr>
            <p:cNvSpPr/>
            <p:nvPr/>
          </p:nvSpPr>
          <p:spPr>
            <a:xfrm>
              <a:off x="6214458" y="3911845"/>
              <a:ext cx="5040000" cy="2880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Service Specific KPIs</a:t>
              </a: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Examples include: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Diabetes – HBA1C, admission to ED / Ward/ DKA episodes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CF – Lung Function, infection rates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Renal / Liver – Graft retention, Transplant fails, Function tests.</a:t>
              </a:r>
            </a:p>
          </p:txBody>
        </p:sp>
      </p:grpSp>
      <p:pic>
        <p:nvPicPr>
          <p:cNvPr id="15" name="object 5">
            <a:extLst>
              <a:ext uri="{FF2B5EF4-FFF2-40B4-BE49-F238E27FC236}">
                <a16:creationId xmlns:a16="http://schemas.microsoft.com/office/drawing/2014/main" id="{FFD3B8C7-A347-4D05-8A77-97F3333DA53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81018" y="66155"/>
            <a:ext cx="1933955" cy="914400"/>
          </a:xfrm>
          <a:prstGeom prst="rect">
            <a:avLst/>
          </a:prstGeom>
        </p:spPr>
      </p:pic>
      <p:pic>
        <p:nvPicPr>
          <p:cNvPr id="17" name="object 6">
            <a:extLst>
              <a:ext uri="{FF2B5EF4-FFF2-40B4-BE49-F238E27FC236}">
                <a16:creationId xmlns:a16="http://schemas.microsoft.com/office/drawing/2014/main" id="{99E390DE-05B5-45A2-92F2-C7118523E7C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904918" y="6296547"/>
            <a:ext cx="1210055" cy="49529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8721518-D939-4B92-819F-18891C131DE6}"/>
              </a:ext>
            </a:extLst>
          </p:cNvPr>
          <p:cNvSpPr/>
          <p:nvPr/>
        </p:nvSpPr>
        <p:spPr>
          <a:xfrm>
            <a:off x="1579170" y="117445"/>
            <a:ext cx="73702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Transition KPI – Mind Map</a:t>
            </a:r>
          </a:p>
        </p:txBody>
      </p:sp>
    </p:spTree>
    <p:extLst>
      <p:ext uri="{BB962C8B-B14F-4D97-AF65-F5344CB8AC3E}">
        <p14:creationId xmlns:p14="http://schemas.microsoft.com/office/powerpoint/2010/main" val="229607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337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Mahjabin Sara (SMAHJABIN1)</dc:creator>
  <cp:lastModifiedBy>Mahjabin Sara (SMAHJABIN1)</cp:lastModifiedBy>
  <cp:revision>6</cp:revision>
  <dcterms:created xsi:type="dcterms:W3CDTF">2023-04-12T03:02:57Z</dcterms:created>
  <dcterms:modified xsi:type="dcterms:W3CDTF">2023-04-13T07:10:30Z</dcterms:modified>
</cp:coreProperties>
</file>